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4" r:id="rId3"/>
  </p:sldMasterIdLst>
  <p:notesMasterIdLst>
    <p:notesMasterId r:id="rId25"/>
  </p:notesMasterIdLst>
  <p:handoutMasterIdLst>
    <p:handoutMasterId r:id="rId26"/>
  </p:handoutMasterIdLst>
  <p:sldIdLst>
    <p:sldId id="322" r:id="rId4"/>
    <p:sldId id="324" r:id="rId5"/>
    <p:sldId id="325" r:id="rId6"/>
    <p:sldId id="326" r:id="rId7"/>
    <p:sldId id="329" r:id="rId8"/>
    <p:sldId id="330" r:id="rId9"/>
    <p:sldId id="338" r:id="rId10"/>
    <p:sldId id="339" r:id="rId11"/>
    <p:sldId id="350" r:id="rId12"/>
    <p:sldId id="328" r:id="rId13"/>
    <p:sldId id="342" r:id="rId14"/>
    <p:sldId id="343" r:id="rId15"/>
    <p:sldId id="344" r:id="rId16"/>
    <p:sldId id="346" r:id="rId17"/>
    <p:sldId id="347" r:id="rId18"/>
    <p:sldId id="348" r:id="rId19"/>
    <p:sldId id="334" r:id="rId20"/>
    <p:sldId id="335" r:id="rId21"/>
    <p:sldId id="337" r:id="rId22"/>
    <p:sldId id="351" r:id="rId23"/>
    <p:sldId id="352" r:id="rId24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15B70"/>
    <a:srgbClr val="7D7D7D"/>
    <a:srgbClr val="C7E2EF"/>
    <a:srgbClr val="F8F3CF"/>
    <a:srgbClr val="333333"/>
    <a:srgbClr val="F8F8D4"/>
    <a:srgbClr val="3B788D"/>
    <a:srgbClr val="00000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13830-0355-43AD-92DA-B0AF3C597CF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FEFC8-5E1F-45AA-9C6A-5B50A233F8BB}" type="pres">
      <dgm:prSet presAssocID="{74113830-0355-43AD-92DA-B0AF3C597C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E03EF58C-3D76-4F1B-962A-D00FF698CBD2}" type="presOf" srcId="{74113830-0355-43AD-92DA-B0AF3C597CF2}" destId="{FF7FEFC8-5E1F-45AA-9C6A-5B50A233F8BB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1/28/2018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92B9-CF70-4826-9A88-E2C22D2E148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66763"/>
            <a:ext cx="6540500" cy="3679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53" y="4755149"/>
            <a:ext cx="4977323" cy="44456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96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92B9-CF70-4826-9A88-E2C22D2E148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66763"/>
            <a:ext cx="6540500" cy="3679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53" y="4755149"/>
            <a:ext cx="4977323" cy="44456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289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A516-E7C9-4E12-9A34-1768C3525A3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8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1480811"/>
            <a:ext cx="7740000" cy="36750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022075"/>
            <a:ext cx="8039236" cy="43204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563638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0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0526" y="1958975"/>
            <a:ext cx="8366400" cy="280828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23.2W x 7.8H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  <p15:guide id="5" orient="horz" pos="3003">
          <p15:clr>
            <a:srgbClr val="FBAE40"/>
          </p15:clr>
        </p15:guide>
        <p15:guide id="6" orient="horz" pos="1234" userDrawn="1">
          <p15:clr>
            <a:srgbClr val="FBAE40"/>
          </p15:clr>
        </p15:guide>
        <p15:guide id="7" pos="1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338184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9.4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1" y="3975906"/>
            <a:ext cx="8247705" cy="91110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10698"/>
            <a:ext cx="8244336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40736" cy="27834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1"/>
          <p:cNvSpPr>
            <a:spLocks/>
          </p:cNvSpPr>
          <p:nvPr userDrawn="1"/>
        </p:nvSpPr>
        <p:spPr bwMode="auto">
          <a:xfrm>
            <a:off x="4542997" y="2237438"/>
            <a:ext cx="387800" cy="645090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15B70"/>
              </a:solidFill>
            </a:endParaRPr>
          </a:p>
        </p:txBody>
      </p:sp>
      <p:sp>
        <p:nvSpPr>
          <p:cNvPr id="63" name="Freeform 11"/>
          <p:cNvSpPr>
            <a:spLocks/>
          </p:cNvSpPr>
          <p:nvPr userDrawn="1"/>
        </p:nvSpPr>
        <p:spPr bwMode="auto">
          <a:xfrm rot="10800000">
            <a:off x="4664917" y="2237112"/>
            <a:ext cx="385001" cy="643185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15B70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987824" y="2153650"/>
            <a:ext cx="3175884" cy="850148"/>
            <a:chOff x="2205" y="1756"/>
            <a:chExt cx="3067" cy="821"/>
          </a:xfrm>
        </p:grpSpPr>
        <p:sp>
          <p:nvSpPr>
            <p:cNvPr id="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5" y="1756"/>
              <a:ext cx="306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264" y="1817"/>
              <a:ext cx="534" cy="689"/>
            </a:xfrm>
            <a:custGeom>
              <a:avLst/>
              <a:gdLst>
                <a:gd name="T0" fmla="*/ 491 w 981"/>
                <a:gd name="T1" fmla="*/ 1262 h 1262"/>
                <a:gd name="T2" fmla="*/ 981 w 981"/>
                <a:gd name="T3" fmla="*/ 705 h 1262"/>
                <a:gd name="T4" fmla="*/ 981 w 981"/>
                <a:gd name="T5" fmla="*/ 0 h 1262"/>
                <a:gd name="T6" fmla="*/ 0 w 981"/>
                <a:gd name="T7" fmla="*/ 0 h 1262"/>
                <a:gd name="T8" fmla="*/ 0 w 981"/>
                <a:gd name="T9" fmla="*/ 705 h 1262"/>
                <a:gd name="T10" fmla="*/ 491 w 981"/>
                <a:gd name="T11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1" h="1262">
                  <a:moveTo>
                    <a:pt x="491" y="1262"/>
                  </a:moveTo>
                  <a:cubicBezTo>
                    <a:pt x="733" y="1104"/>
                    <a:pt x="981" y="870"/>
                    <a:pt x="981" y="705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870"/>
                    <a:pt x="249" y="1104"/>
                    <a:pt x="491" y="1262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2204" y="1757"/>
              <a:ext cx="654" cy="819"/>
            </a:xfrm>
            <a:custGeom>
              <a:avLst/>
              <a:gdLst>
                <a:gd name="T0" fmla="*/ 600 w 1200"/>
                <a:gd name="T1" fmla="*/ 0 h 1501"/>
                <a:gd name="T2" fmla="*/ 600 w 1200"/>
                <a:gd name="T3" fmla="*/ 0 h 1501"/>
                <a:gd name="T4" fmla="*/ 0 w 1200"/>
                <a:gd name="T5" fmla="*/ 0 h 1501"/>
                <a:gd name="T6" fmla="*/ 0 w 1200"/>
                <a:gd name="T7" fmla="*/ 815 h 1501"/>
                <a:gd name="T8" fmla="*/ 600 w 1200"/>
                <a:gd name="T9" fmla="*/ 1501 h 1501"/>
                <a:gd name="T10" fmla="*/ 600 w 1200"/>
                <a:gd name="T11" fmla="*/ 1501 h 1501"/>
                <a:gd name="T12" fmla="*/ 1200 w 1200"/>
                <a:gd name="T13" fmla="*/ 815 h 1501"/>
                <a:gd name="T14" fmla="*/ 1200 w 1200"/>
                <a:gd name="T15" fmla="*/ 0 h 1501"/>
                <a:gd name="T16" fmla="*/ 600 w 1200"/>
                <a:gd name="T17" fmla="*/ 0 h 1501"/>
                <a:gd name="T18" fmla="*/ 1145 w 1200"/>
                <a:gd name="T19" fmla="*/ 815 h 1501"/>
                <a:gd name="T20" fmla="*/ 600 w 1200"/>
                <a:gd name="T21" fmla="*/ 1437 h 1501"/>
                <a:gd name="T22" fmla="*/ 54 w 1200"/>
                <a:gd name="T23" fmla="*/ 815 h 1501"/>
                <a:gd name="T24" fmla="*/ 54 w 1200"/>
                <a:gd name="T25" fmla="*/ 55 h 1501"/>
                <a:gd name="T26" fmla="*/ 1145 w 1200"/>
                <a:gd name="T27" fmla="*/ 55 h 1501"/>
                <a:gd name="T28" fmla="*/ 1145 w 1200"/>
                <a:gd name="T29" fmla="*/ 81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1501">
                  <a:moveTo>
                    <a:pt x="600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0" y="1142"/>
                    <a:pt x="589" y="1495"/>
                    <a:pt x="600" y="1501"/>
                  </a:cubicBezTo>
                  <a:cubicBezTo>
                    <a:pt x="600" y="1501"/>
                    <a:pt x="600" y="1501"/>
                    <a:pt x="600" y="1501"/>
                  </a:cubicBezTo>
                  <a:cubicBezTo>
                    <a:pt x="611" y="1495"/>
                    <a:pt x="1200" y="1142"/>
                    <a:pt x="1200" y="815"/>
                  </a:cubicBezTo>
                  <a:cubicBezTo>
                    <a:pt x="1200" y="0"/>
                    <a:pt x="1200" y="0"/>
                    <a:pt x="1200" y="0"/>
                  </a:cubicBezTo>
                  <a:lnTo>
                    <a:pt x="600" y="0"/>
                  </a:lnTo>
                  <a:close/>
                  <a:moveTo>
                    <a:pt x="1145" y="815"/>
                  </a:moveTo>
                  <a:cubicBezTo>
                    <a:pt x="1145" y="1038"/>
                    <a:pt x="804" y="1309"/>
                    <a:pt x="600" y="1437"/>
                  </a:cubicBezTo>
                  <a:cubicBezTo>
                    <a:pt x="396" y="1309"/>
                    <a:pt x="54" y="1038"/>
                    <a:pt x="54" y="81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45" y="55"/>
                    <a:pt x="1145" y="55"/>
                    <a:pt x="1145" y="55"/>
                  </a:cubicBezTo>
                  <a:lnTo>
                    <a:pt x="1145" y="815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2234" y="1787"/>
              <a:ext cx="594" cy="755"/>
            </a:xfrm>
            <a:custGeom>
              <a:avLst/>
              <a:gdLst>
                <a:gd name="T0" fmla="*/ 0 w 1091"/>
                <a:gd name="T1" fmla="*/ 0 h 1382"/>
                <a:gd name="T2" fmla="*/ 0 w 1091"/>
                <a:gd name="T3" fmla="*/ 760 h 1382"/>
                <a:gd name="T4" fmla="*/ 546 w 1091"/>
                <a:gd name="T5" fmla="*/ 1382 h 1382"/>
                <a:gd name="T6" fmla="*/ 1091 w 1091"/>
                <a:gd name="T7" fmla="*/ 760 h 1382"/>
                <a:gd name="T8" fmla="*/ 1091 w 1091"/>
                <a:gd name="T9" fmla="*/ 0 h 1382"/>
                <a:gd name="T10" fmla="*/ 0 w 1091"/>
                <a:gd name="T11" fmla="*/ 0 h 1382"/>
                <a:gd name="T12" fmla="*/ 1036 w 1091"/>
                <a:gd name="T13" fmla="*/ 760 h 1382"/>
                <a:gd name="T14" fmla="*/ 546 w 1091"/>
                <a:gd name="T15" fmla="*/ 1317 h 1382"/>
                <a:gd name="T16" fmla="*/ 55 w 1091"/>
                <a:gd name="T17" fmla="*/ 760 h 1382"/>
                <a:gd name="T18" fmla="*/ 55 w 1091"/>
                <a:gd name="T19" fmla="*/ 55 h 1382"/>
                <a:gd name="T20" fmla="*/ 1036 w 1091"/>
                <a:gd name="T21" fmla="*/ 55 h 1382"/>
                <a:gd name="T22" fmla="*/ 1036 w 1091"/>
                <a:gd name="T23" fmla="*/ 76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1" h="1382">
                  <a:moveTo>
                    <a:pt x="0" y="0"/>
                  </a:moveTo>
                  <a:cubicBezTo>
                    <a:pt x="0" y="760"/>
                    <a:pt x="0" y="760"/>
                    <a:pt x="0" y="760"/>
                  </a:cubicBezTo>
                  <a:cubicBezTo>
                    <a:pt x="0" y="983"/>
                    <a:pt x="342" y="1254"/>
                    <a:pt x="546" y="1382"/>
                  </a:cubicBezTo>
                  <a:cubicBezTo>
                    <a:pt x="750" y="1254"/>
                    <a:pt x="1091" y="983"/>
                    <a:pt x="1091" y="760"/>
                  </a:cubicBezTo>
                  <a:cubicBezTo>
                    <a:pt x="1091" y="0"/>
                    <a:pt x="1091" y="0"/>
                    <a:pt x="1091" y="0"/>
                  </a:cubicBezTo>
                  <a:lnTo>
                    <a:pt x="0" y="0"/>
                  </a:lnTo>
                  <a:close/>
                  <a:moveTo>
                    <a:pt x="1036" y="760"/>
                  </a:moveTo>
                  <a:cubicBezTo>
                    <a:pt x="1036" y="925"/>
                    <a:pt x="788" y="1159"/>
                    <a:pt x="546" y="1317"/>
                  </a:cubicBezTo>
                  <a:cubicBezTo>
                    <a:pt x="304" y="1159"/>
                    <a:pt x="55" y="925"/>
                    <a:pt x="55" y="76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36" y="55"/>
                    <a:pt x="1036" y="55"/>
                    <a:pt x="1036" y="55"/>
                  </a:cubicBezTo>
                  <a:lnTo>
                    <a:pt x="1036" y="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2327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3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7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7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3 w 302"/>
                <a:gd name="T53" fmla="*/ 182 h 294"/>
                <a:gd name="T54" fmla="*/ 50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5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9 w 302"/>
                <a:gd name="T83" fmla="*/ 178 h 294"/>
                <a:gd name="T84" fmla="*/ 209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9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3" y="174"/>
                    <a:pt x="123" y="159"/>
                  </a:cubicBezTo>
                  <a:cubicBezTo>
                    <a:pt x="123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90" y="111"/>
                    <a:pt x="188" y="111"/>
                    <a:pt x="187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6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7" y="32"/>
                    <a:pt x="97" y="62"/>
                  </a:cubicBezTo>
                  <a:cubicBezTo>
                    <a:pt x="97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3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3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3" y="182"/>
                  </a:cubicBezTo>
                  <a:cubicBezTo>
                    <a:pt x="82" y="198"/>
                    <a:pt x="66" y="183"/>
                    <a:pt x="50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3" y="220"/>
                    <a:pt x="154" y="221"/>
                    <a:pt x="155" y="222"/>
                  </a:cubicBezTo>
                  <a:cubicBezTo>
                    <a:pt x="167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5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9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9" y="176"/>
                    <a:pt x="211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9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571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2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6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6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2 w 302"/>
                <a:gd name="T53" fmla="*/ 182 h 294"/>
                <a:gd name="T54" fmla="*/ 49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4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8 w 302"/>
                <a:gd name="T83" fmla="*/ 178 h 294"/>
                <a:gd name="T84" fmla="*/ 208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8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2" y="174"/>
                    <a:pt x="122" y="159"/>
                  </a:cubicBezTo>
                  <a:cubicBezTo>
                    <a:pt x="122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89" y="111"/>
                    <a:pt x="188" y="111"/>
                    <a:pt x="186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5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6" y="32"/>
                    <a:pt x="96" y="62"/>
                  </a:cubicBezTo>
                  <a:cubicBezTo>
                    <a:pt x="96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2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2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2" y="182"/>
                  </a:cubicBezTo>
                  <a:cubicBezTo>
                    <a:pt x="82" y="198"/>
                    <a:pt x="66" y="183"/>
                    <a:pt x="49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2" y="220"/>
                    <a:pt x="154" y="221"/>
                    <a:pt x="154" y="222"/>
                  </a:cubicBezTo>
                  <a:cubicBezTo>
                    <a:pt x="166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4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8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9" y="176"/>
                    <a:pt x="210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8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558" y="2408"/>
              <a:ext cx="38" cy="28"/>
            </a:xfrm>
            <a:custGeom>
              <a:avLst/>
              <a:gdLst>
                <a:gd name="T0" fmla="*/ 63 w 70"/>
                <a:gd name="T1" fmla="*/ 24 h 52"/>
                <a:gd name="T2" fmla="*/ 20 w 70"/>
                <a:gd name="T3" fmla="*/ 2 h 52"/>
                <a:gd name="T4" fmla="*/ 7 w 70"/>
                <a:gd name="T5" fmla="*/ 6 h 52"/>
                <a:gd name="T6" fmla="*/ 2 w 70"/>
                <a:gd name="T7" fmla="*/ 15 h 52"/>
                <a:gd name="T8" fmla="*/ 7 w 70"/>
                <a:gd name="T9" fmla="*/ 28 h 52"/>
                <a:gd name="T10" fmla="*/ 50 w 70"/>
                <a:gd name="T11" fmla="*/ 50 h 52"/>
                <a:gd name="T12" fmla="*/ 63 w 70"/>
                <a:gd name="T13" fmla="*/ 46 h 52"/>
                <a:gd name="T14" fmla="*/ 68 w 70"/>
                <a:gd name="T15" fmla="*/ 37 h 52"/>
                <a:gd name="T16" fmla="*/ 63 w 70"/>
                <a:gd name="T17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2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5" y="0"/>
                    <a:pt x="9" y="1"/>
                    <a:pt x="7" y="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2" y="26"/>
                    <a:pt x="7" y="28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5" y="52"/>
                    <a:pt x="61" y="51"/>
                    <a:pt x="63" y="4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2"/>
                    <a:pt x="68" y="26"/>
                    <a:pt x="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42" y="2234"/>
              <a:ext cx="179" cy="178"/>
            </a:xfrm>
            <a:custGeom>
              <a:avLst/>
              <a:gdLst>
                <a:gd name="T0" fmla="*/ 328 w 328"/>
                <a:gd name="T1" fmla="*/ 160 h 326"/>
                <a:gd name="T2" fmla="*/ 327 w 328"/>
                <a:gd name="T3" fmla="*/ 142 h 326"/>
                <a:gd name="T4" fmla="*/ 314 w 328"/>
                <a:gd name="T5" fmla="*/ 91 h 326"/>
                <a:gd name="T6" fmla="*/ 263 w 328"/>
                <a:gd name="T7" fmla="*/ 28 h 326"/>
                <a:gd name="T8" fmla="*/ 231 w 328"/>
                <a:gd name="T9" fmla="*/ 12 h 326"/>
                <a:gd name="T10" fmla="*/ 204 w 328"/>
                <a:gd name="T11" fmla="*/ 4 h 326"/>
                <a:gd name="T12" fmla="*/ 164 w 328"/>
                <a:gd name="T13" fmla="*/ 0 h 326"/>
                <a:gd name="T14" fmla="*/ 164 w 328"/>
                <a:gd name="T15" fmla="*/ 0 h 326"/>
                <a:gd name="T16" fmla="*/ 164 w 328"/>
                <a:gd name="T17" fmla="*/ 0 h 326"/>
                <a:gd name="T18" fmla="*/ 124 w 328"/>
                <a:gd name="T19" fmla="*/ 4 h 326"/>
                <a:gd name="T20" fmla="*/ 96 w 328"/>
                <a:gd name="T21" fmla="*/ 12 h 326"/>
                <a:gd name="T22" fmla="*/ 65 w 328"/>
                <a:gd name="T23" fmla="*/ 28 h 326"/>
                <a:gd name="T24" fmla="*/ 14 w 328"/>
                <a:gd name="T25" fmla="*/ 91 h 326"/>
                <a:gd name="T26" fmla="*/ 1 w 328"/>
                <a:gd name="T27" fmla="*/ 142 h 326"/>
                <a:gd name="T28" fmla="*/ 0 w 328"/>
                <a:gd name="T29" fmla="*/ 160 h 326"/>
                <a:gd name="T30" fmla="*/ 0 w 328"/>
                <a:gd name="T31" fmla="*/ 164 h 326"/>
                <a:gd name="T32" fmla="*/ 0 w 328"/>
                <a:gd name="T33" fmla="*/ 165 h 326"/>
                <a:gd name="T34" fmla="*/ 0 w 328"/>
                <a:gd name="T35" fmla="*/ 171 h 326"/>
                <a:gd name="T36" fmla="*/ 20 w 328"/>
                <a:gd name="T37" fmla="*/ 269 h 326"/>
                <a:gd name="T38" fmla="*/ 41 w 328"/>
                <a:gd name="T39" fmla="*/ 322 h 326"/>
                <a:gd name="T40" fmla="*/ 50 w 328"/>
                <a:gd name="T41" fmla="*/ 323 h 326"/>
                <a:gd name="T42" fmla="*/ 78 w 328"/>
                <a:gd name="T43" fmla="*/ 308 h 326"/>
                <a:gd name="T44" fmla="*/ 86 w 328"/>
                <a:gd name="T45" fmla="*/ 304 h 326"/>
                <a:gd name="T46" fmla="*/ 87 w 328"/>
                <a:gd name="T47" fmla="*/ 300 h 326"/>
                <a:gd name="T48" fmla="*/ 71 w 328"/>
                <a:gd name="T49" fmla="*/ 253 h 326"/>
                <a:gd name="T50" fmla="*/ 58 w 328"/>
                <a:gd name="T51" fmla="*/ 169 h 326"/>
                <a:gd name="T52" fmla="*/ 58 w 328"/>
                <a:gd name="T53" fmla="*/ 165 h 326"/>
                <a:gd name="T54" fmla="*/ 58 w 328"/>
                <a:gd name="T55" fmla="*/ 163 h 326"/>
                <a:gd name="T56" fmla="*/ 60 w 328"/>
                <a:gd name="T57" fmla="*/ 147 h 326"/>
                <a:gd name="T58" fmla="*/ 69 w 328"/>
                <a:gd name="T59" fmla="*/ 115 h 326"/>
                <a:gd name="T60" fmla="*/ 90 w 328"/>
                <a:gd name="T61" fmla="*/ 89 h 326"/>
                <a:gd name="T62" fmla="*/ 97 w 328"/>
                <a:gd name="T63" fmla="*/ 83 h 326"/>
                <a:gd name="T64" fmla="*/ 100 w 328"/>
                <a:gd name="T65" fmla="*/ 81 h 326"/>
                <a:gd name="T66" fmla="*/ 109 w 328"/>
                <a:gd name="T67" fmla="*/ 76 h 326"/>
                <a:gd name="T68" fmla="*/ 164 w 328"/>
                <a:gd name="T69" fmla="*/ 65 h 326"/>
                <a:gd name="T70" fmla="*/ 219 w 328"/>
                <a:gd name="T71" fmla="*/ 76 h 326"/>
                <a:gd name="T72" fmla="*/ 227 w 328"/>
                <a:gd name="T73" fmla="*/ 81 h 326"/>
                <a:gd name="T74" fmla="*/ 231 w 328"/>
                <a:gd name="T75" fmla="*/ 83 h 326"/>
                <a:gd name="T76" fmla="*/ 238 w 328"/>
                <a:gd name="T77" fmla="*/ 89 h 326"/>
                <a:gd name="T78" fmla="*/ 259 w 328"/>
                <a:gd name="T79" fmla="*/ 115 h 326"/>
                <a:gd name="T80" fmla="*/ 268 w 328"/>
                <a:gd name="T81" fmla="*/ 147 h 326"/>
                <a:gd name="T82" fmla="*/ 270 w 328"/>
                <a:gd name="T83" fmla="*/ 163 h 326"/>
                <a:gd name="T84" fmla="*/ 270 w 328"/>
                <a:gd name="T85" fmla="*/ 165 h 326"/>
                <a:gd name="T86" fmla="*/ 270 w 328"/>
                <a:gd name="T87" fmla="*/ 169 h 326"/>
                <a:gd name="T88" fmla="*/ 257 w 328"/>
                <a:gd name="T89" fmla="*/ 253 h 326"/>
                <a:gd name="T90" fmla="*/ 240 w 328"/>
                <a:gd name="T91" fmla="*/ 300 h 326"/>
                <a:gd name="T92" fmla="*/ 242 w 328"/>
                <a:gd name="T93" fmla="*/ 304 h 326"/>
                <a:gd name="T94" fmla="*/ 250 w 328"/>
                <a:gd name="T95" fmla="*/ 308 h 326"/>
                <a:gd name="T96" fmla="*/ 278 w 328"/>
                <a:gd name="T97" fmla="*/ 323 h 326"/>
                <a:gd name="T98" fmla="*/ 286 w 328"/>
                <a:gd name="T99" fmla="*/ 322 h 326"/>
                <a:gd name="T100" fmla="*/ 308 w 328"/>
                <a:gd name="T101" fmla="*/ 269 h 326"/>
                <a:gd name="T102" fmla="*/ 327 w 328"/>
                <a:gd name="T103" fmla="*/ 171 h 326"/>
                <a:gd name="T104" fmla="*/ 328 w 328"/>
                <a:gd name="T105" fmla="*/ 165 h 326"/>
                <a:gd name="T106" fmla="*/ 328 w 328"/>
                <a:gd name="T107" fmla="*/ 16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326">
                  <a:moveTo>
                    <a:pt x="328" y="163"/>
                  </a:moveTo>
                  <a:cubicBezTo>
                    <a:pt x="328" y="160"/>
                    <a:pt x="328" y="160"/>
                    <a:pt x="328" y="160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7" y="149"/>
                    <a:pt x="327" y="146"/>
                    <a:pt x="327" y="14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3" y="117"/>
                    <a:pt x="320" y="104"/>
                    <a:pt x="314" y="91"/>
                  </a:cubicBezTo>
                  <a:cubicBezTo>
                    <a:pt x="309" y="78"/>
                    <a:pt x="301" y="65"/>
                    <a:pt x="292" y="55"/>
                  </a:cubicBezTo>
                  <a:cubicBezTo>
                    <a:pt x="284" y="44"/>
                    <a:pt x="273" y="35"/>
                    <a:pt x="263" y="28"/>
                  </a:cubicBezTo>
                  <a:cubicBezTo>
                    <a:pt x="257" y="25"/>
                    <a:pt x="252" y="22"/>
                    <a:pt x="247" y="19"/>
                  </a:cubicBezTo>
                  <a:cubicBezTo>
                    <a:pt x="241" y="16"/>
                    <a:pt x="236" y="14"/>
                    <a:pt x="231" y="12"/>
                  </a:cubicBezTo>
                  <a:cubicBezTo>
                    <a:pt x="226" y="10"/>
                    <a:pt x="221" y="9"/>
                    <a:pt x="217" y="7"/>
                  </a:cubicBezTo>
                  <a:cubicBezTo>
                    <a:pt x="212" y="6"/>
                    <a:pt x="208" y="5"/>
                    <a:pt x="204" y="4"/>
                  </a:cubicBezTo>
                  <a:cubicBezTo>
                    <a:pt x="200" y="3"/>
                    <a:pt x="196" y="3"/>
                    <a:pt x="193" y="2"/>
                  </a:cubicBezTo>
                  <a:cubicBezTo>
                    <a:pt x="188" y="2"/>
                    <a:pt x="177" y="1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1" y="1"/>
                    <a:pt x="140" y="2"/>
                    <a:pt x="135" y="2"/>
                  </a:cubicBezTo>
                  <a:cubicBezTo>
                    <a:pt x="131" y="3"/>
                    <a:pt x="128" y="3"/>
                    <a:pt x="124" y="4"/>
                  </a:cubicBezTo>
                  <a:cubicBezTo>
                    <a:pt x="120" y="5"/>
                    <a:pt x="116" y="6"/>
                    <a:pt x="111" y="7"/>
                  </a:cubicBezTo>
                  <a:cubicBezTo>
                    <a:pt x="106" y="9"/>
                    <a:pt x="102" y="10"/>
                    <a:pt x="96" y="12"/>
                  </a:cubicBezTo>
                  <a:cubicBezTo>
                    <a:pt x="91" y="14"/>
                    <a:pt x="86" y="16"/>
                    <a:pt x="81" y="19"/>
                  </a:cubicBezTo>
                  <a:cubicBezTo>
                    <a:pt x="76" y="22"/>
                    <a:pt x="70" y="25"/>
                    <a:pt x="65" y="28"/>
                  </a:cubicBezTo>
                  <a:cubicBezTo>
                    <a:pt x="55" y="35"/>
                    <a:pt x="44" y="44"/>
                    <a:pt x="35" y="55"/>
                  </a:cubicBezTo>
                  <a:cubicBezTo>
                    <a:pt x="27" y="65"/>
                    <a:pt x="19" y="78"/>
                    <a:pt x="14" y="91"/>
                  </a:cubicBezTo>
                  <a:cubicBezTo>
                    <a:pt x="8" y="104"/>
                    <a:pt x="5" y="117"/>
                    <a:pt x="2" y="13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6"/>
                    <a:pt x="0" y="149"/>
                    <a:pt x="0" y="1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83"/>
                    <a:pt x="2" y="196"/>
                    <a:pt x="4" y="207"/>
                  </a:cubicBezTo>
                  <a:cubicBezTo>
                    <a:pt x="8" y="230"/>
                    <a:pt x="14" y="251"/>
                    <a:pt x="20" y="269"/>
                  </a:cubicBezTo>
                  <a:cubicBezTo>
                    <a:pt x="25" y="286"/>
                    <a:pt x="31" y="300"/>
                    <a:pt x="36" y="310"/>
                  </a:cubicBezTo>
                  <a:cubicBezTo>
                    <a:pt x="38" y="315"/>
                    <a:pt x="40" y="319"/>
                    <a:pt x="41" y="322"/>
                  </a:cubicBezTo>
                  <a:cubicBezTo>
                    <a:pt x="43" y="325"/>
                    <a:pt x="44" y="326"/>
                    <a:pt x="44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89" y="303"/>
                    <a:pt x="88" y="302"/>
                    <a:pt x="87" y="300"/>
                  </a:cubicBezTo>
                  <a:cubicBezTo>
                    <a:pt x="86" y="297"/>
                    <a:pt x="85" y="294"/>
                    <a:pt x="83" y="290"/>
                  </a:cubicBezTo>
                  <a:cubicBezTo>
                    <a:pt x="80" y="281"/>
                    <a:pt x="75" y="268"/>
                    <a:pt x="71" y="253"/>
                  </a:cubicBezTo>
                  <a:cubicBezTo>
                    <a:pt x="66" y="237"/>
                    <a:pt x="62" y="219"/>
                    <a:pt x="60" y="199"/>
                  </a:cubicBezTo>
                  <a:cubicBezTo>
                    <a:pt x="59" y="190"/>
                    <a:pt x="58" y="180"/>
                    <a:pt x="58" y="169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1"/>
                    <a:pt x="59" y="149"/>
                    <a:pt x="60" y="147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3" y="132"/>
                    <a:pt x="65" y="123"/>
                    <a:pt x="69" y="115"/>
                  </a:cubicBezTo>
                  <a:cubicBezTo>
                    <a:pt x="72" y="108"/>
                    <a:pt x="77" y="101"/>
                    <a:pt x="82" y="95"/>
                  </a:cubicBezTo>
                  <a:cubicBezTo>
                    <a:pt x="82" y="95"/>
                    <a:pt x="85" y="92"/>
                    <a:pt x="90" y="89"/>
                  </a:cubicBezTo>
                  <a:cubicBezTo>
                    <a:pt x="90" y="88"/>
                    <a:pt x="91" y="87"/>
                    <a:pt x="92" y="87"/>
                  </a:cubicBezTo>
                  <a:cubicBezTo>
                    <a:pt x="93" y="86"/>
                    <a:pt x="95" y="84"/>
                    <a:pt x="97" y="83"/>
                  </a:cubicBezTo>
                  <a:cubicBezTo>
                    <a:pt x="98" y="83"/>
                    <a:pt x="99" y="82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80"/>
                    <a:pt x="105" y="79"/>
                    <a:pt x="107" y="77"/>
                  </a:cubicBezTo>
                  <a:cubicBezTo>
                    <a:pt x="108" y="77"/>
                    <a:pt x="108" y="77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22" y="70"/>
                    <a:pt x="140" y="65"/>
                    <a:pt x="164" y="65"/>
                  </a:cubicBezTo>
                  <a:cubicBezTo>
                    <a:pt x="188" y="65"/>
                    <a:pt x="205" y="70"/>
                    <a:pt x="219" y="76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9" y="77"/>
                    <a:pt x="220" y="77"/>
                    <a:pt x="221" y="77"/>
                  </a:cubicBezTo>
                  <a:cubicBezTo>
                    <a:pt x="223" y="79"/>
                    <a:pt x="225" y="80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9" y="82"/>
                    <a:pt x="230" y="83"/>
                    <a:pt x="231" y="83"/>
                  </a:cubicBezTo>
                  <a:cubicBezTo>
                    <a:pt x="233" y="84"/>
                    <a:pt x="235" y="86"/>
                    <a:pt x="236" y="87"/>
                  </a:cubicBezTo>
                  <a:cubicBezTo>
                    <a:pt x="237" y="87"/>
                    <a:pt x="237" y="88"/>
                    <a:pt x="238" y="89"/>
                  </a:cubicBezTo>
                  <a:cubicBezTo>
                    <a:pt x="243" y="92"/>
                    <a:pt x="245" y="95"/>
                    <a:pt x="245" y="95"/>
                  </a:cubicBezTo>
                  <a:cubicBezTo>
                    <a:pt x="251" y="101"/>
                    <a:pt x="255" y="108"/>
                    <a:pt x="259" y="115"/>
                  </a:cubicBezTo>
                  <a:cubicBezTo>
                    <a:pt x="263" y="123"/>
                    <a:pt x="265" y="132"/>
                    <a:pt x="267" y="141"/>
                  </a:cubicBezTo>
                  <a:cubicBezTo>
                    <a:pt x="268" y="147"/>
                    <a:pt x="268" y="147"/>
                    <a:pt x="268" y="147"/>
                  </a:cubicBezTo>
                  <a:cubicBezTo>
                    <a:pt x="269" y="149"/>
                    <a:pt x="269" y="151"/>
                    <a:pt x="269" y="154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80"/>
                    <a:pt x="269" y="190"/>
                    <a:pt x="268" y="199"/>
                  </a:cubicBezTo>
                  <a:cubicBezTo>
                    <a:pt x="266" y="219"/>
                    <a:pt x="262" y="237"/>
                    <a:pt x="257" y="253"/>
                  </a:cubicBezTo>
                  <a:cubicBezTo>
                    <a:pt x="253" y="268"/>
                    <a:pt x="248" y="281"/>
                    <a:pt x="245" y="290"/>
                  </a:cubicBezTo>
                  <a:cubicBezTo>
                    <a:pt x="243" y="294"/>
                    <a:pt x="241" y="297"/>
                    <a:pt x="240" y="300"/>
                  </a:cubicBezTo>
                  <a:cubicBezTo>
                    <a:pt x="239" y="302"/>
                    <a:pt x="239" y="303"/>
                    <a:pt x="239" y="30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0" y="308"/>
                    <a:pt x="250" y="308"/>
                    <a:pt x="250" y="308"/>
                  </a:cubicBezTo>
                  <a:cubicBezTo>
                    <a:pt x="274" y="321"/>
                    <a:pt x="274" y="321"/>
                    <a:pt x="274" y="321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84" y="326"/>
                    <a:pt x="284" y="326"/>
                    <a:pt x="284" y="326"/>
                  </a:cubicBezTo>
                  <a:cubicBezTo>
                    <a:pt x="284" y="326"/>
                    <a:pt x="285" y="325"/>
                    <a:pt x="286" y="322"/>
                  </a:cubicBezTo>
                  <a:cubicBezTo>
                    <a:pt x="288" y="319"/>
                    <a:pt x="290" y="315"/>
                    <a:pt x="292" y="310"/>
                  </a:cubicBezTo>
                  <a:cubicBezTo>
                    <a:pt x="296" y="300"/>
                    <a:pt x="302" y="286"/>
                    <a:pt x="308" y="269"/>
                  </a:cubicBezTo>
                  <a:cubicBezTo>
                    <a:pt x="314" y="251"/>
                    <a:pt x="320" y="230"/>
                    <a:pt x="324" y="207"/>
                  </a:cubicBezTo>
                  <a:cubicBezTo>
                    <a:pt x="325" y="196"/>
                    <a:pt x="327" y="183"/>
                    <a:pt x="327" y="171"/>
                  </a:cubicBezTo>
                  <a:cubicBezTo>
                    <a:pt x="328" y="166"/>
                    <a:pt x="328" y="166"/>
                    <a:pt x="328" y="166"/>
                  </a:cubicBezTo>
                  <a:cubicBezTo>
                    <a:pt x="328" y="165"/>
                    <a:pt x="328" y="165"/>
                    <a:pt x="328" y="165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164"/>
                    <a:pt x="328" y="164"/>
                    <a:pt x="328" y="164"/>
                  </a:cubicBezTo>
                  <a:lnTo>
                    <a:pt x="328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67" y="2408"/>
              <a:ext cx="38" cy="28"/>
            </a:xfrm>
            <a:custGeom>
              <a:avLst/>
              <a:gdLst>
                <a:gd name="T0" fmla="*/ 63 w 70"/>
                <a:gd name="T1" fmla="*/ 6 h 52"/>
                <a:gd name="T2" fmla="*/ 50 w 70"/>
                <a:gd name="T3" fmla="*/ 2 h 52"/>
                <a:gd name="T4" fmla="*/ 7 w 70"/>
                <a:gd name="T5" fmla="*/ 24 h 52"/>
                <a:gd name="T6" fmla="*/ 2 w 70"/>
                <a:gd name="T7" fmla="*/ 37 h 52"/>
                <a:gd name="T8" fmla="*/ 7 w 70"/>
                <a:gd name="T9" fmla="*/ 46 h 52"/>
                <a:gd name="T10" fmla="*/ 20 w 70"/>
                <a:gd name="T11" fmla="*/ 50 h 52"/>
                <a:gd name="T12" fmla="*/ 63 w 70"/>
                <a:gd name="T13" fmla="*/ 28 h 52"/>
                <a:gd name="T14" fmla="*/ 68 w 70"/>
                <a:gd name="T15" fmla="*/ 15 h 52"/>
                <a:gd name="T16" fmla="*/ 63 w 70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6"/>
                  </a:moveTo>
                  <a:cubicBezTo>
                    <a:pt x="60" y="1"/>
                    <a:pt x="55" y="0"/>
                    <a:pt x="50" y="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" y="26"/>
                    <a:pt x="0" y="32"/>
                    <a:pt x="2" y="3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51"/>
                    <a:pt x="15" y="52"/>
                    <a:pt x="20" y="50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8" y="26"/>
                    <a:pt x="70" y="20"/>
                    <a:pt x="68" y="15"/>
                  </a:cubicBezTo>
                  <a:lnTo>
                    <a:pt x="6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319" y="2056"/>
              <a:ext cx="179" cy="152"/>
            </a:xfrm>
            <a:custGeom>
              <a:avLst/>
              <a:gdLst>
                <a:gd name="T0" fmla="*/ 327 w 327"/>
                <a:gd name="T1" fmla="*/ 269 h 278"/>
                <a:gd name="T2" fmla="*/ 14 w 327"/>
                <a:gd name="T3" fmla="*/ 269 h 278"/>
                <a:gd name="T4" fmla="*/ 93 w 327"/>
                <a:gd name="T5" fmla="*/ 0 h 278"/>
                <a:gd name="T6" fmla="*/ 90 w 327"/>
                <a:gd name="T7" fmla="*/ 0 h 278"/>
                <a:gd name="T8" fmla="*/ 4 w 327"/>
                <a:gd name="T9" fmla="*/ 267 h 278"/>
                <a:gd name="T10" fmla="*/ 0 w 327"/>
                <a:gd name="T11" fmla="*/ 278 h 278"/>
                <a:gd name="T12" fmla="*/ 326 w 327"/>
                <a:gd name="T13" fmla="*/ 278 h 278"/>
                <a:gd name="T14" fmla="*/ 327 w 327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8">
                  <a:moveTo>
                    <a:pt x="327" y="269"/>
                  </a:moveTo>
                  <a:cubicBezTo>
                    <a:pt x="14" y="269"/>
                    <a:pt x="14" y="269"/>
                    <a:pt x="14" y="26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26" y="278"/>
                    <a:pt x="326" y="278"/>
                    <a:pt x="326" y="278"/>
                  </a:cubicBezTo>
                  <a:cubicBezTo>
                    <a:pt x="327" y="275"/>
                    <a:pt x="327" y="272"/>
                    <a:pt x="327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343" y="2045"/>
              <a:ext cx="175" cy="144"/>
            </a:xfrm>
            <a:custGeom>
              <a:avLst/>
              <a:gdLst>
                <a:gd name="T0" fmla="*/ 321 w 321"/>
                <a:gd name="T1" fmla="*/ 244 h 264"/>
                <a:gd name="T2" fmla="*/ 315 w 321"/>
                <a:gd name="T3" fmla="*/ 236 h 264"/>
                <a:gd name="T4" fmla="*/ 315 w 321"/>
                <a:gd name="T5" fmla="*/ 235 h 264"/>
                <a:gd name="T6" fmla="*/ 313 w 321"/>
                <a:gd name="T7" fmla="*/ 234 h 264"/>
                <a:gd name="T8" fmla="*/ 313 w 321"/>
                <a:gd name="T9" fmla="*/ 233 h 264"/>
                <a:gd name="T10" fmla="*/ 311 w 321"/>
                <a:gd name="T11" fmla="*/ 232 h 264"/>
                <a:gd name="T12" fmla="*/ 283 w 321"/>
                <a:gd name="T13" fmla="*/ 217 h 264"/>
                <a:gd name="T14" fmla="*/ 266 w 321"/>
                <a:gd name="T15" fmla="*/ 216 h 264"/>
                <a:gd name="T16" fmla="*/ 131 w 321"/>
                <a:gd name="T17" fmla="*/ 236 h 264"/>
                <a:gd name="T18" fmla="*/ 131 w 321"/>
                <a:gd name="T19" fmla="*/ 236 h 264"/>
                <a:gd name="T20" fmla="*/ 26 w 321"/>
                <a:gd name="T21" fmla="*/ 252 h 264"/>
                <a:gd name="T22" fmla="*/ 26 w 321"/>
                <a:gd name="T23" fmla="*/ 252 h 264"/>
                <a:gd name="T24" fmla="*/ 91 w 321"/>
                <a:gd name="T25" fmla="*/ 0 h 264"/>
                <a:gd name="T26" fmla="*/ 76 w 321"/>
                <a:gd name="T27" fmla="*/ 9 h 264"/>
                <a:gd name="T28" fmla="*/ 0 w 321"/>
                <a:gd name="T29" fmla="*/ 264 h 264"/>
                <a:gd name="T30" fmla="*/ 293 w 321"/>
                <a:gd name="T31" fmla="*/ 264 h 264"/>
                <a:gd name="T32" fmla="*/ 321 w 321"/>
                <a:gd name="T33" fmla="*/ 244 h 264"/>
                <a:gd name="T34" fmla="*/ 321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321" y="244"/>
                  </a:moveTo>
                  <a:cubicBezTo>
                    <a:pt x="320" y="241"/>
                    <a:pt x="318" y="238"/>
                    <a:pt x="315" y="236"/>
                  </a:cubicBezTo>
                  <a:cubicBezTo>
                    <a:pt x="315" y="235"/>
                    <a:pt x="315" y="235"/>
                    <a:pt x="315" y="235"/>
                  </a:cubicBezTo>
                  <a:cubicBezTo>
                    <a:pt x="314" y="235"/>
                    <a:pt x="314" y="234"/>
                    <a:pt x="313" y="234"/>
                  </a:cubicBezTo>
                  <a:cubicBezTo>
                    <a:pt x="313" y="233"/>
                    <a:pt x="313" y="233"/>
                    <a:pt x="313" y="233"/>
                  </a:cubicBezTo>
                  <a:cubicBezTo>
                    <a:pt x="312" y="233"/>
                    <a:pt x="312" y="232"/>
                    <a:pt x="311" y="232"/>
                  </a:cubicBezTo>
                  <a:cubicBezTo>
                    <a:pt x="300" y="222"/>
                    <a:pt x="288" y="219"/>
                    <a:pt x="283" y="217"/>
                  </a:cubicBezTo>
                  <a:cubicBezTo>
                    <a:pt x="277" y="217"/>
                    <a:pt x="272" y="216"/>
                    <a:pt x="266" y="216"/>
                  </a:cubicBezTo>
                  <a:cubicBezTo>
                    <a:pt x="229" y="216"/>
                    <a:pt x="174" y="226"/>
                    <a:pt x="131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6"/>
                    <a:pt x="41" y="255"/>
                    <a:pt x="26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3"/>
                    <a:pt x="79" y="6"/>
                    <a:pt x="76" y="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300" y="250"/>
                    <a:pt x="321" y="244"/>
                    <a:pt x="321" y="244"/>
                  </a:cubicBezTo>
                  <a:cubicBezTo>
                    <a:pt x="321" y="244"/>
                    <a:pt x="321" y="244"/>
                    <a:pt x="32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373" y="2020"/>
              <a:ext cx="151" cy="149"/>
            </a:xfrm>
            <a:custGeom>
              <a:avLst/>
              <a:gdLst>
                <a:gd name="T0" fmla="*/ 226 w 276"/>
                <a:gd name="T1" fmla="*/ 0 h 273"/>
                <a:gd name="T2" fmla="*/ 190 w 276"/>
                <a:gd name="T3" fmla="*/ 4 h 273"/>
                <a:gd name="T4" fmla="*/ 126 w 276"/>
                <a:gd name="T5" fmla="*/ 19 h 273"/>
                <a:gd name="T6" fmla="*/ 126 w 276"/>
                <a:gd name="T7" fmla="*/ 19 h 273"/>
                <a:gd name="T8" fmla="*/ 62 w 276"/>
                <a:gd name="T9" fmla="*/ 34 h 273"/>
                <a:gd name="T10" fmla="*/ 0 w 276"/>
                <a:gd name="T11" fmla="*/ 273 h 273"/>
                <a:gd name="T12" fmla="*/ 70 w 276"/>
                <a:gd name="T13" fmla="*/ 260 h 273"/>
                <a:gd name="T14" fmla="*/ 70 w 276"/>
                <a:gd name="T15" fmla="*/ 260 h 273"/>
                <a:gd name="T16" fmla="*/ 211 w 276"/>
                <a:gd name="T17" fmla="*/ 240 h 273"/>
                <a:gd name="T18" fmla="*/ 276 w 276"/>
                <a:gd name="T19" fmla="*/ 266 h 273"/>
                <a:gd name="T20" fmla="*/ 276 w 276"/>
                <a:gd name="T21" fmla="*/ 32 h 273"/>
                <a:gd name="T22" fmla="*/ 276 w 276"/>
                <a:gd name="T23" fmla="*/ 29 h 273"/>
                <a:gd name="T24" fmla="*/ 226 w 276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73">
                  <a:moveTo>
                    <a:pt x="226" y="0"/>
                  </a:moveTo>
                  <a:cubicBezTo>
                    <a:pt x="216" y="0"/>
                    <a:pt x="204" y="2"/>
                    <a:pt x="190" y="4"/>
                  </a:cubicBezTo>
                  <a:cubicBezTo>
                    <a:pt x="188" y="5"/>
                    <a:pt x="148" y="13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04" y="25"/>
                    <a:pt x="68" y="35"/>
                    <a:pt x="62" y="3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2" y="273"/>
                    <a:pt x="70" y="260"/>
                    <a:pt x="7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115" y="251"/>
                    <a:pt x="172" y="240"/>
                    <a:pt x="211" y="240"/>
                  </a:cubicBezTo>
                  <a:cubicBezTo>
                    <a:pt x="246" y="240"/>
                    <a:pt x="265" y="253"/>
                    <a:pt x="276" y="266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6" y="31"/>
                    <a:pt x="276" y="30"/>
                    <a:pt x="276" y="29"/>
                  </a:cubicBezTo>
                  <a:cubicBezTo>
                    <a:pt x="269" y="18"/>
                    <a:pt x="25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511" y="2194"/>
              <a:ext cx="41" cy="14"/>
            </a:xfrm>
            <a:custGeom>
              <a:avLst/>
              <a:gdLst>
                <a:gd name="T0" fmla="*/ 76 w 76"/>
                <a:gd name="T1" fmla="*/ 21 h 26"/>
                <a:gd name="T2" fmla="*/ 76 w 76"/>
                <a:gd name="T3" fmla="*/ 21 h 26"/>
                <a:gd name="T4" fmla="*/ 76 w 76"/>
                <a:gd name="T5" fmla="*/ 21 h 26"/>
                <a:gd name="T6" fmla="*/ 75 w 76"/>
                <a:gd name="T7" fmla="*/ 20 h 26"/>
                <a:gd name="T8" fmla="*/ 73 w 76"/>
                <a:gd name="T9" fmla="*/ 16 h 26"/>
                <a:gd name="T10" fmla="*/ 70 w 76"/>
                <a:gd name="T11" fmla="*/ 12 h 26"/>
                <a:gd name="T12" fmla="*/ 69 w 76"/>
                <a:gd name="T13" fmla="*/ 12 h 26"/>
                <a:gd name="T14" fmla="*/ 69 w 76"/>
                <a:gd name="T15" fmla="*/ 12 h 26"/>
                <a:gd name="T16" fmla="*/ 45 w 76"/>
                <a:gd name="T17" fmla="*/ 1 h 26"/>
                <a:gd name="T18" fmla="*/ 41 w 76"/>
                <a:gd name="T19" fmla="*/ 0 h 26"/>
                <a:gd name="T20" fmla="*/ 38 w 76"/>
                <a:gd name="T21" fmla="*/ 0 h 26"/>
                <a:gd name="T22" fmla="*/ 38 w 76"/>
                <a:gd name="T23" fmla="*/ 0 h 26"/>
                <a:gd name="T24" fmla="*/ 37 w 76"/>
                <a:gd name="T25" fmla="*/ 0 h 26"/>
                <a:gd name="T26" fmla="*/ 35 w 76"/>
                <a:gd name="T27" fmla="*/ 0 h 26"/>
                <a:gd name="T28" fmla="*/ 31 w 76"/>
                <a:gd name="T29" fmla="*/ 1 h 26"/>
                <a:gd name="T30" fmla="*/ 6 w 76"/>
                <a:gd name="T31" fmla="*/ 12 h 26"/>
                <a:gd name="T32" fmla="*/ 6 w 76"/>
                <a:gd name="T33" fmla="*/ 12 h 26"/>
                <a:gd name="T34" fmla="*/ 6 w 76"/>
                <a:gd name="T35" fmla="*/ 12 h 26"/>
                <a:gd name="T36" fmla="*/ 3 w 76"/>
                <a:gd name="T37" fmla="*/ 16 h 26"/>
                <a:gd name="T38" fmla="*/ 0 w 76"/>
                <a:gd name="T39" fmla="*/ 20 h 26"/>
                <a:gd name="T40" fmla="*/ 0 w 76"/>
                <a:gd name="T41" fmla="*/ 21 h 26"/>
                <a:gd name="T42" fmla="*/ 0 w 76"/>
                <a:gd name="T43" fmla="*/ 21 h 26"/>
                <a:gd name="T44" fmla="*/ 0 w 76"/>
                <a:gd name="T45" fmla="*/ 21 h 26"/>
                <a:gd name="T46" fmla="*/ 1 w 76"/>
                <a:gd name="T47" fmla="*/ 24 h 26"/>
                <a:gd name="T48" fmla="*/ 4 w 76"/>
                <a:gd name="T49" fmla="*/ 26 h 26"/>
                <a:gd name="T50" fmla="*/ 6 w 76"/>
                <a:gd name="T51" fmla="*/ 25 h 26"/>
                <a:gd name="T52" fmla="*/ 38 w 76"/>
                <a:gd name="T53" fmla="*/ 17 h 26"/>
                <a:gd name="T54" fmla="*/ 69 w 76"/>
                <a:gd name="T55" fmla="*/ 25 h 26"/>
                <a:gd name="T56" fmla="*/ 72 w 76"/>
                <a:gd name="T57" fmla="*/ 26 h 26"/>
                <a:gd name="T58" fmla="*/ 75 w 76"/>
                <a:gd name="T59" fmla="*/ 24 h 26"/>
                <a:gd name="T60" fmla="*/ 76 w 76"/>
                <a:gd name="T6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26"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0"/>
                  </a:cubicBezTo>
                  <a:cubicBezTo>
                    <a:pt x="75" y="19"/>
                    <a:pt x="74" y="17"/>
                    <a:pt x="73" y="16"/>
                  </a:cubicBezTo>
                  <a:cubicBezTo>
                    <a:pt x="72" y="15"/>
                    <a:pt x="71" y="13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8"/>
                    <a:pt x="58" y="3"/>
                    <a:pt x="45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8" y="3"/>
                    <a:pt x="11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2" y="17"/>
                    <a:pt x="1" y="19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10" y="22"/>
                    <a:pt x="16" y="18"/>
                    <a:pt x="38" y="17"/>
                  </a:cubicBezTo>
                  <a:cubicBezTo>
                    <a:pt x="60" y="18"/>
                    <a:pt x="66" y="22"/>
                    <a:pt x="69" y="25"/>
                  </a:cubicBezTo>
                  <a:cubicBezTo>
                    <a:pt x="71" y="26"/>
                    <a:pt x="71" y="26"/>
                    <a:pt x="72" y="26"/>
                  </a:cubicBezTo>
                  <a:cubicBezTo>
                    <a:pt x="73" y="26"/>
                    <a:pt x="73" y="25"/>
                    <a:pt x="75" y="24"/>
                  </a:cubicBezTo>
                  <a:cubicBezTo>
                    <a:pt x="76" y="23"/>
                    <a:pt x="76" y="22"/>
                    <a:pt x="7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565" y="2056"/>
              <a:ext cx="178" cy="152"/>
            </a:xfrm>
            <a:custGeom>
              <a:avLst/>
              <a:gdLst>
                <a:gd name="T0" fmla="*/ 0 w 328"/>
                <a:gd name="T1" fmla="*/ 269 h 278"/>
                <a:gd name="T2" fmla="*/ 314 w 328"/>
                <a:gd name="T3" fmla="*/ 269 h 278"/>
                <a:gd name="T4" fmla="*/ 234 w 328"/>
                <a:gd name="T5" fmla="*/ 0 h 278"/>
                <a:gd name="T6" fmla="*/ 238 w 328"/>
                <a:gd name="T7" fmla="*/ 0 h 278"/>
                <a:gd name="T8" fmla="*/ 324 w 328"/>
                <a:gd name="T9" fmla="*/ 267 h 278"/>
                <a:gd name="T10" fmla="*/ 328 w 328"/>
                <a:gd name="T11" fmla="*/ 278 h 278"/>
                <a:gd name="T12" fmla="*/ 1 w 328"/>
                <a:gd name="T13" fmla="*/ 278 h 278"/>
                <a:gd name="T14" fmla="*/ 0 w 328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78">
                  <a:moveTo>
                    <a:pt x="0" y="269"/>
                  </a:moveTo>
                  <a:cubicBezTo>
                    <a:pt x="314" y="269"/>
                    <a:pt x="314" y="269"/>
                    <a:pt x="314" y="269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5"/>
                    <a:pt x="1" y="272"/>
                    <a:pt x="0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544" y="2045"/>
              <a:ext cx="175" cy="144"/>
            </a:xfrm>
            <a:custGeom>
              <a:avLst/>
              <a:gdLst>
                <a:gd name="T0" fmla="*/ 0 w 321"/>
                <a:gd name="T1" fmla="*/ 244 h 264"/>
                <a:gd name="T2" fmla="*/ 7 w 321"/>
                <a:gd name="T3" fmla="*/ 236 h 264"/>
                <a:gd name="T4" fmla="*/ 7 w 321"/>
                <a:gd name="T5" fmla="*/ 235 h 264"/>
                <a:gd name="T6" fmla="*/ 8 w 321"/>
                <a:gd name="T7" fmla="*/ 234 h 264"/>
                <a:gd name="T8" fmla="*/ 9 w 321"/>
                <a:gd name="T9" fmla="*/ 233 h 264"/>
                <a:gd name="T10" fmla="*/ 11 w 321"/>
                <a:gd name="T11" fmla="*/ 232 h 264"/>
                <a:gd name="T12" fmla="*/ 39 w 321"/>
                <a:gd name="T13" fmla="*/ 217 h 264"/>
                <a:gd name="T14" fmla="*/ 56 w 321"/>
                <a:gd name="T15" fmla="*/ 216 h 264"/>
                <a:gd name="T16" fmla="*/ 191 w 321"/>
                <a:gd name="T17" fmla="*/ 236 h 264"/>
                <a:gd name="T18" fmla="*/ 191 w 321"/>
                <a:gd name="T19" fmla="*/ 236 h 264"/>
                <a:gd name="T20" fmla="*/ 296 w 321"/>
                <a:gd name="T21" fmla="*/ 252 h 264"/>
                <a:gd name="T22" fmla="*/ 296 w 321"/>
                <a:gd name="T23" fmla="*/ 252 h 264"/>
                <a:gd name="T24" fmla="*/ 231 w 321"/>
                <a:gd name="T25" fmla="*/ 0 h 264"/>
                <a:gd name="T26" fmla="*/ 246 w 321"/>
                <a:gd name="T27" fmla="*/ 9 h 264"/>
                <a:gd name="T28" fmla="*/ 321 w 321"/>
                <a:gd name="T29" fmla="*/ 264 h 264"/>
                <a:gd name="T30" fmla="*/ 29 w 321"/>
                <a:gd name="T31" fmla="*/ 264 h 264"/>
                <a:gd name="T32" fmla="*/ 0 w 321"/>
                <a:gd name="T33" fmla="*/ 244 h 264"/>
                <a:gd name="T34" fmla="*/ 0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0" y="244"/>
                  </a:moveTo>
                  <a:cubicBezTo>
                    <a:pt x="1" y="241"/>
                    <a:pt x="4" y="238"/>
                    <a:pt x="7" y="236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8" y="234"/>
                    <a:pt x="8" y="234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10" y="232"/>
                    <a:pt x="11" y="232"/>
                  </a:cubicBezTo>
                  <a:cubicBezTo>
                    <a:pt x="21" y="222"/>
                    <a:pt x="33" y="219"/>
                    <a:pt x="39" y="217"/>
                  </a:cubicBezTo>
                  <a:cubicBezTo>
                    <a:pt x="44" y="217"/>
                    <a:pt x="50" y="216"/>
                    <a:pt x="56" y="216"/>
                  </a:cubicBezTo>
                  <a:cubicBezTo>
                    <a:pt x="93" y="216"/>
                    <a:pt x="147" y="226"/>
                    <a:pt x="191" y="236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91" y="236"/>
                    <a:pt x="281" y="255"/>
                    <a:pt x="296" y="252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3"/>
                    <a:pt x="242" y="6"/>
                    <a:pt x="246" y="9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2" y="250"/>
                    <a:pt x="0" y="244"/>
                    <a:pt x="0" y="244"/>
                  </a:cubicBezTo>
                  <a:cubicBezTo>
                    <a:pt x="0" y="244"/>
                    <a:pt x="0" y="244"/>
                    <a:pt x="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539" y="2020"/>
              <a:ext cx="150" cy="149"/>
            </a:xfrm>
            <a:custGeom>
              <a:avLst/>
              <a:gdLst>
                <a:gd name="T0" fmla="*/ 50 w 275"/>
                <a:gd name="T1" fmla="*/ 0 h 273"/>
                <a:gd name="T2" fmla="*/ 85 w 275"/>
                <a:gd name="T3" fmla="*/ 4 h 273"/>
                <a:gd name="T4" fmla="*/ 150 w 275"/>
                <a:gd name="T5" fmla="*/ 19 h 273"/>
                <a:gd name="T6" fmla="*/ 150 w 275"/>
                <a:gd name="T7" fmla="*/ 19 h 273"/>
                <a:gd name="T8" fmla="*/ 214 w 275"/>
                <a:gd name="T9" fmla="*/ 34 h 273"/>
                <a:gd name="T10" fmla="*/ 275 w 275"/>
                <a:gd name="T11" fmla="*/ 273 h 273"/>
                <a:gd name="T12" fmla="*/ 205 w 275"/>
                <a:gd name="T13" fmla="*/ 260 h 273"/>
                <a:gd name="T14" fmla="*/ 205 w 275"/>
                <a:gd name="T15" fmla="*/ 260 h 273"/>
                <a:gd name="T16" fmla="*/ 65 w 275"/>
                <a:gd name="T17" fmla="*/ 240 h 273"/>
                <a:gd name="T18" fmla="*/ 0 w 275"/>
                <a:gd name="T19" fmla="*/ 266 h 273"/>
                <a:gd name="T20" fmla="*/ 0 w 275"/>
                <a:gd name="T21" fmla="*/ 32 h 273"/>
                <a:gd name="T22" fmla="*/ 0 w 275"/>
                <a:gd name="T23" fmla="*/ 29 h 273"/>
                <a:gd name="T24" fmla="*/ 50 w 275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3">
                  <a:moveTo>
                    <a:pt x="50" y="0"/>
                  </a:moveTo>
                  <a:cubicBezTo>
                    <a:pt x="60" y="0"/>
                    <a:pt x="72" y="2"/>
                    <a:pt x="85" y="4"/>
                  </a:cubicBezTo>
                  <a:cubicBezTo>
                    <a:pt x="88" y="5"/>
                    <a:pt x="128" y="13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72" y="25"/>
                    <a:pt x="208" y="35"/>
                    <a:pt x="214" y="34"/>
                  </a:cubicBezTo>
                  <a:cubicBezTo>
                    <a:pt x="275" y="273"/>
                    <a:pt x="275" y="273"/>
                    <a:pt x="275" y="273"/>
                  </a:cubicBezTo>
                  <a:cubicBezTo>
                    <a:pt x="264" y="273"/>
                    <a:pt x="205" y="260"/>
                    <a:pt x="205" y="260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161" y="251"/>
                    <a:pt x="104" y="240"/>
                    <a:pt x="65" y="240"/>
                  </a:cubicBezTo>
                  <a:cubicBezTo>
                    <a:pt x="30" y="240"/>
                    <a:pt x="11" y="253"/>
                    <a:pt x="0" y="26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7" y="18"/>
                    <a:pt x="21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4875" y="1883"/>
              <a:ext cx="194" cy="190"/>
            </a:xfrm>
            <a:custGeom>
              <a:avLst/>
              <a:gdLst>
                <a:gd name="T0" fmla="*/ 0 w 355"/>
                <a:gd name="T1" fmla="*/ 178 h 349"/>
                <a:gd name="T2" fmla="*/ 180 w 355"/>
                <a:gd name="T3" fmla="*/ 0 h 349"/>
                <a:gd name="T4" fmla="*/ 355 w 355"/>
                <a:gd name="T5" fmla="*/ 173 h 349"/>
                <a:gd name="T6" fmla="*/ 180 w 355"/>
                <a:gd name="T7" fmla="*/ 349 h 349"/>
                <a:gd name="T8" fmla="*/ 0 w 355"/>
                <a:gd name="T9" fmla="*/ 178 h 349"/>
                <a:gd name="T10" fmla="*/ 304 w 355"/>
                <a:gd name="T11" fmla="*/ 188 h 349"/>
                <a:gd name="T12" fmla="*/ 171 w 355"/>
                <a:gd name="T13" fmla="*/ 15 h 349"/>
                <a:gd name="T14" fmla="*/ 51 w 355"/>
                <a:gd name="T15" fmla="*/ 162 h 349"/>
                <a:gd name="T16" fmla="*/ 186 w 355"/>
                <a:gd name="T17" fmla="*/ 333 h 349"/>
                <a:gd name="T18" fmla="*/ 304 w 355"/>
                <a:gd name="T19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49">
                  <a:moveTo>
                    <a:pt x="0" y="178"/>
                  </a:moveTo>
                  <a:cubicBezTo>
                    <a:pt x="0" y="77"/>
                    <a:pt x="76" y="0"/>
                    <a:pt x="180" y="0"/>
                  </a:cubicBezTo>
                  <a:cubicBezTo>
                    <a:pt x="296" y="0"/>
                    <a:pt x="355" y="84"/>
                    <a:pt x="355" y="173"/>
                  </a:cubicBezTo>
                  <a:cubicBezTo>
                    <a:pt x="355" y="274"/>
                    <a:pt x="277" y="349"/>
                    <a:pt x="180" y="349"/>
                  </a:cubicBezTo>
                  <a:cubicBezTo>
                    <a:pt x="68" y="349"/>
                    <a:pt x="0" y="268"/>
                    <a:pt x="0" y="178"/>
                  </a:cubicBezTo>
                  <a:close/>
                  <a:moveTo>
                    <a:pt x="304" y="188"/>
                  </a:moveTo>
                  <a:cubicBezTo>
                    <a:pt x="304" y="105"/>
                    <a:pt x="268" y="15"/>
                    <a:pt x="171" y="15"/>
                  </a:cubicBezTo>
                  <a:cubicBezTo>
                    <a:pt x="119" y="15"/>
                    <a:pt x="51" y="51"/>
                    <a:pt x="51" y="162"/>
                  </a:cubicBezTo>
                  <a:cubicBezTo>
                    <a:pt x="51" y="236"/>
                    <a:pt x="87" y="333"/>
                    <a:pt x="186" y="333"/>
                  </a:cubicBezTo>
                  <a:cubicBezTo>
                    <a:pt x="247" y="333"/>
                    <a:pt x="304" y="288"/>
                    <a:pt x="304" y="188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024" y="1887"/>
              <a:ext cx="195" cy="186"/>
            </a:xfrm>
            <a:custGeom>
              <a:avLst/>
              <a:gdLst>
                <a:gd name="T0" fmla="*/ 242 w 357"/>
                <a:gd name="T1" fmla="*/ 0 h 341"/>
                <a:gd name="T2" fmla="*/ 242 w 357"/>
                <a:gd name="T3" fmla="*/ 10 h 341"/>
                <a:gd name="T4" fmla="*/ 255 w 357"/>
                <a:gd name="T5" fmla="*/ 11 h 341"/>
                <a:gd name="T6" fmla="*/ 280 w 357"/>
                <a:gd name="T7" fmla="*/ 22 h 341"/>
                <a:gd name="T8" fmla="*/ 290 w 357"/>
                <a:gd name="T9" fmla="*/ 126 h 341"/>
                <a:gd name="T10" fmla="*/ 290 w 357"/>
                <a:gd name="T11" fmla="*/ 184 h 341"/>
                <a:gd name="T12" fmla="*/ 189 w 357"/>
                <a:gd name="T13" fmla="*/ 318 h 341"/>
                <a:gd name="T14" fmla="*/ 87 w 357"/>
                <a:gd name="T15" fmla="*/ 184 h 341"/>
                <a:gd name="T16" fmla="*/ 87 w 357"/>
                <a:gd name="T17" fmla="*/ 75 h 341"/>
                <a:gd name="T18" fmla="*/ 117 w 357"/>
                <a:gd name="T19" fmla="*/ 11 h 341"/>
                <a:gd name="T20" fmla="*/ 129 w 357"/>
                <a:gd name="T21" fmla="*/ 10 h 341"/>
                <a:gd name="T22" fmla="*/ 129 w 357"/>
                <a:gd name="T23" fmla="*/ 0 h 341"/>
                <a:gd name="T24" fmla="*/ 2 w 357"/>
                <a:gd name="T25" fmla="*/ 0 h 341"/>
                <a:gd name="T26" fmla="*/ 2 w 357"/>
                <a:gd name="T27" fmla="*/ 10 h 341"/>
                <a:gd name="T28" fmla="*/ 15 w 357"/>
                <a:gd name="T29" fmla="*/ 11 h 341"/>
                <a:gd name="T30" fmla="*/ 45 w 357"/>
                <a:gd name="T31" fmla="*/ 75 h 341"/>
                <a:gd name="T32" fmla="*/ 45 w 357"/>
                <a:gd name="T33" fmla="*/ 194 h 341"/>
                <a:gd name="T34" fmla="*/ 85 w 357"/>
                <a:gd name="T35" fmla="*/ 313 h 341"/>
                <a:gd name="T36" fmla="*/ 179 w 357"/>
                <a:gd name="T37" fmla="*/ 341 h 341"/>
                <a:gd name="T38" fmla="*/ 275 w 357"/>
                <a:gd name="T39" fmla="*/ 304 h 341"/>
                <a:gd name="T40" fmla="*/ 310 w 357"/>
                <a:gd name="T41" fmla="*/ 183 h 341"/>
                <a:gd name="T42" fmla="*/ 310 w 357"/>
                <a:gd name="T43" fmla="*/ 126 h 341"/>
                <a:gd name="T44" fmla="*/ 317 w 357"/>
                <a:gd name="T45" fmla="*/ 24 h 341"/>
                <a:gd name="T46" fmla="*/ 343 w 357"/>
                <a:gd name="T47" fmla="*/ 11 h 341"/>
                <a:gd name="T48" fmla="*/ 355 w 357"/>
                <a:gd name="T49" fmla="*/ 10 h 341"/>
                <a:gd name="T50" fmla="*/ 355 w 357"/>
                <a:gd name="T51" fmla="*/ 0 h 341"/>
                <a:gd name="T52" fmla="*/ 242 w 357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41">
                  <a:moveTo>
                    <a:pt x="242" y="0"/>
                  </a:moveTo>
                  <a:cubicBezTo>
                    <a:pt x="240" y="3"/>
                    <a:pt x="240" y="8"/>
                    <a:pt x="242" y="10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67" y="12"/>
                    <a:pt x="277" y="16"/>
                    <a:pt x="280" y="22"/>
                  </a:cubicBezTo>
                  <a:cubicBezTo>
                    <a:pt x="289" y="37"/>
                    <a:pt x="290" y="95"/>
                    <a:pt x="290" y="126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0" y="261"/>
                    <a:pt x="262" y="318"/>
                    <a:pt x="189" y="318"/>
                  </a:cubicBezTo>
                  <a:cubicBezTo>
                    <a:pt x="112" y="318"/>
                    <a:pt x="87" y="265"/>
                    <a:pt x="87" y="18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23"/>
                    <a:pt x="88" y="14"/>
                    <a:pt x="117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9"/>
                    <a:pt x="131" y="3"/>
                    <a:pt x="1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4" y="14"/>
                    <a:pt x="45" y="23"/>
                    <a:pt x="45" y="75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254"/>
                    <a:pt x="58" y="291"/>
                    <a:pt x="85" y="313"/>
                  </a:cubicBezTo>
                  <a:cubicBezTo>
                    <a:pt x="109" y="334"/>
                    <a:pt x="144" y="341"/>
                    <a:pt x="179" y="341"/>
                  </a:cubicBezTo>
                  <a:cubicBezTo>
                    <a:pt x="216" y="341"/>
                    <a:pt x="253" y="327"/>
                    <a:pt x="275" y="304"/>
                  </a:cubicBezTo>
                  <a:cubicBezTo>
                    <a:pt x="303" y="274"/>
                    <a:pt x="310" y="227"/>
                    <a:pt x="310" y="183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98"/>
                    <a:pt x="310" y="40"/>
                    <a:pt x="317" y="24"/>
                  </a:cubicBezTo>
                  <a:cubicBezTo>
                    <a:pt x="320" y="17"/>
                    <a:pt x="330" y="12"/>
                    <a:pt x="343" y="11"/>
                  </a:cubicBezTo>
                  <a:cubicBezTo>
                    <a:pt x="355" y="10"/>
                    <a:pt x="355" y="10"/>
                    <a:pt x="355" y="10"/>
                  </a:cubicBezTo>
                  <a:cubicBezTo>
                    <a:pt x="357" y="8"/>
                    <a:pt x="357" y="3"/>
                    <a:pt x="355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575" y="1887"/>
              <a:ext cx="195" cy="186"/>
            </a:xfrm>
            <a:custGeom>
              <a:avLst/>
              <a:gdLst>
                <a:gd name="T0" fmla="*/ 252 w 358"/>
                <a:gd name="T1" fmla="*/ 0 h 341"/>
                <a:gd name="T2" fmla="*/ 252 w 358"/>
                <a:gd name="T3" fmla="*/ 11 h 341"/>
                <a:gd name="T4" fmla="*/ 261 w 358"/>
                <a:gd name="T5" fmla="*/ 12 h 341"/>
                <a:gd name="T6" fmla="*/ 284 w 358"/>
                <a:gd name="T7" fmla="*/ 22 h 341"/>
                <a:gd name="T8" fmla="*/ 279 w 358"/>
                <a:gd name="T9" fmla="*/ 41 h 341"/>
                <a:gd name="T10" fmla="*/ 233 w 358"/>
                <a:gd name="T11" fmla="*/ 154 h 341"/>
                <a:gd name="T12" fmla="*/ 184 w 358"/>
                <a:gd name="T13" fmla="*/ 266 h 341"/>
                <a:gd name="T14" fmla="*/ 113 w 358"/>
                <a:gd name="T15" fmla="*/ 92 h 341"/>
                <a:gd name="T16" fmla="*/ 87 w 358"/>
                <a:gd name="T17" fmla="*/ 22 h 341"/>
                <a:gd name="T18" fmla="*/ 111 w 358"/>
                <a:gd name="T19" fmla="*/ 12 h 341"/>
                <a:gd name="T20" fmla="*/ 119 w 358"/>
                <a:gd name="T21" fmla="*/ 11 h 341"/>
                <a:gd name="T22" fmla="*/ 119 w 358"/>
                <a:gd name="T23" fmla="*/ 0 h 341"/>
                <a:gd name="T24" fmla="*/ 3 w 358"/>
                <a:gd name="T25" fmla="*/ 0 h 341"/>
                <a:gd name="T26" fmla="*/ 3 w 358"/>
                <a:gd name="T27" fmla="*/ 11 h 341"/>
                <a:gd name="T28" fmla="*/ 12 w 358"/>
                <a:gd name="T29" fmla="*/ 12 h 341"/>
                <a:gd name="T30" fmla="*/ 53 w 358"/>
                <a:gd name="T31" fmla="*/ 53 h 341"/>
                <a:gd name="T32" fmla="*/ 142 w 358"/>
                <a:gd name="T33" fmla="*/ 272 h 341"/>
                <a:gd name="T34" fmla="*/ 165 w 358"/>
                <a:gd name="T35" fmla="*/ 339 h 341"/>
                <a:gd name="T36" fmla="*/ 173 w 358"/>
                <a:gd name="T37" fmla="*/ 341 h 341"/>
                <a:gd name="T38" fmla="*/ 178 w 358"/>
                <a:gd name="T39" fmla="*/ 339 h 341"/>
                <a:gd name="T40" fmla="*/ 231 w 358"/>
                <a:gd name="T41" fmla="*/ 207 h 341"/>
                <a:gd name="T42" fmla="*/ 258 w 358"/>
                <a:gd name="T43" fmla="*/ 146 h 341"/>
                <a:gd name="T44" fmla="*/ 314 w 358"/>
                <a:gd name="T45" fmla="*/ 30 h 341"/>
                <a:gd name="T46" fmla="*/ 340 w 358"/>
                <a:gd name="T47" fmla="*/ 12 h 341"/>
                <a:gd name="T48" fmla="*/ 356 w 358"/>
                <a:gd name="T49" fmla="*/ 11 h 341"/>
                <a:gd name="T50" fmla="*/ 356 w 358"/>
                <a:gd name="T51" fmla="*/ 0 h 341"/>
                <a:gd name="T52" fmla="*/ 252 w 358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8" h="341">
                  <a:moveTo>
                    <a:pt x="252" y="0"/>
                  </a:moveTo>
                  <a:cubicBezTo>
                    <a:pt x="250" y="3"/>
                    <a:pt x="249" y="8"/>
                    <a:pt x="252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79" y="14"/>
                    <a:pt x="284" y="18"/>
                    <a:pt x="284" y="22"/>
                  </a:cubicBezTo>
                  <a:cubicBezTo>
                    <a:pt x="284" y="25"/>
                    <a:pt x="283" y="31"/>
                    <a:pt x="279" y="41"/>
                  </a:cubicBezTo>
                  <a:cubicBezTo>
                    <a:pt x="271" y="63"/>
                    <a:pt x="248" y="120"/>
                    <a:pt x="233" y="154"/>
                  </a:cubicBezTo>
                  <a:cubicBezTo>
                    <a:pt x="221" y="181"/>
                    <a:pt x="200" y="233"/>
                    <a:pt x="184" y="266"/>
                  </a:cubicBezTo>
                  <a:cubicBezTo>
                    <a:pt x="159" y="209"/>
                    <a:pt x="136" y="151"/>
                    <a:pt x="113" y="92"/>
                  </a:cubicBezTo>
                  <a:cubicBezTo>
                    <a:pt x="97" y="54"/>
                    <a:pt x="88" y="27"/>
                    <a:pt x="87" y="22"/>
                  </a:cubicBezTo>
                  <a:cubicBezTo>
                    <a:pt x="88" y="18"/>
                    <a:pt x="92" y="14"/>
                    <a:pt x="111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8"/>
                    <a:pt x="121" y="3"/>
                    <a:pt x="1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4" y="14"/>
                    <a:pt x="42" y="25"/>
                    <a:pt x="53" y="53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151" y="293"/>
                    <a:pt x="159" y="318"/>
                    <a:pt x="165" y="339"/>
                  </a:cubicBezTo>
                  <a:cubicBezTo>
                    <a:pt x="168" y="340"/>
                    <a:pt x="170" y="341"/>
                    <a:pt x="173" y="341"/>
                  </a:cubicBezTo>
                  <a:cubicBezTo>
                    <a:pt x="175" y="341"/>
                    <a:pt x="177" y="340"/>
                    <a:pt x="178" y="339"/>
                  </a:cubicBezTo>
                  <a:cubicBezTo>
                    <a:pt x="187" y="312"/>
                    <a:pt x="210" y="254"/>
                    <a:pt x="231" y="20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80" y="94"/>
                    <a:pt x="300" y="53"/>
                    <a:pt x="314" y="30"/>
                  </a:cubicBezTo>
                  <a:cubicBezTo>
                    <a:pt x="321" y="19"/>
                    <a:pt x="328" y="13"/>
                    <a:pt x="340" y="12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8" y="9"/>
                    <a:pt x="358" y="3"/>
                    <a:pt x="356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244" y="1887"/>
              <a:ext cx="203" cy="186"/>
            </a:xfrm>
            <a:custGeom>
              <a:avLst/>
              <a:gdLst>
                <a:gd name="T0" fmla="*/ 370 w 372"/>
                <a:gd name="T1" fmla="*/ 0 h 341"/>
                <a:gd name="T2" fmla="*/ 255 w 372"/>
                <a:gd name="T3" fmla="*/ 0 h 341"/>
                <a:gd name="T4" fmla="*/ 256 w 372"/>
                <a:gd name="T5" fmla="*/ 11 h 341"/>
                <a:gd name="T6" fmla="*/ 264 w 372"/>
                <a:gd name="T7" fmla="*/ 12 h 341"/>
                <a:gd name="T8" fmla="*/ 295 w 372"/>
                <a:gd name="T9" fmla="*/ 22 h 341"/>
                <a:gd name="T10" fmla="*/ 305 w 372"/>
                <a:gd name="T11" fmla="*/ 126 h 341"/>
                <a:gd name="T12" fmla="*/ 305 w 372"/>
                <a:gd name="T13" fmla="*/ 234 h 341"/>
                <a:gd name="T14" fmla="*/ 303 w 372"/>
                <a:gd name="T15" fmla="*/ 255 h 341"/>
                <a:gd name="T16" fmla="*/ 302 w 372"/>
                <a:gd name="T17" fmla="*/ 255 h 341"/>
                <a:gd name="T18" fmla="*/ 219 w 372"/>
                <a:gd name="T19" fmla="*/ 164 h 341"/>
                <a:gd name="T20" fmla="*/ 170 w 372"/>
                <a:gd name="T21" fmla="*/ 109 h 341"/>
                <a:gd name="T22" fmla="*/ 85 w 372"/>
                <a:gd name="T23" fmla="*/ 0 h 341"/>
                <a:gd name="T24" fmla="*/ 2 w 372"/>
                <a:gd name="T25" fmla="*/ 0 h 341"/>
                <a:gd name="T26" fmla="*/ 3 w 372"/>
                <a:gd name="T27" fmla="*/ 11 h 341"/>
                <a:gd name="T28" fmla="*/ 12 w 372"/>
                <a:gd name="T29" fmla="*/ 12 h 341"/>
                <a:gd name="T30" fmla="*/ 43 w 372"/>
                <a:gd name="T31" fmla="*/ 24 h 341"/>
                <a:gd name="T32" fmla="*/ 54 w 372"/>
                <a:gd name="T33" fmla="*/ 60 h 341"/>
                <a:gd name="T34" fmla="*/ 54 w 372"/>
                <a:gd name="T35" fmla="*/ 206 h 341"/>
                <a:gd name="T36" fmla="*/ 47 w 372"/>
                <a:gd name="T37" fmla="*/ 310 h 341"/>
                <a:gd name="T38" fmla="*/ 25 w 372"/>
                <a:gd name="T39" fmla="*/ 320 h 341"/>
                <a:gd name="T40" fmla="*/ 12 w 372"/>
                <a:gd name="T41" fmla="*/ 321 h 341"/>
                <a:gd name="T42" fmla="*/ 11 w 372"/>
                <a:gd name="T43" fmla="*/ 332 h 341"/>
                <a:gd name="T44" fmla="*/ 126 w 372"/>
                <a:gd name="T45" fmla="*/ 332 h 341"/>
                <a:gd name="T46" fmla="*/ 125 w 372"/>
                <a:gd name="T47" fmla="*/ 321 h 341"/>
                <a:gd name="T48" fmla="*/ 109 w 372"/>
                <a:gd name="T49" fmla="*/ 320 h 341"/>
                <a:gd name="T50" fmla="*/ 84 w 372"/>
                <a:gd name="T51" fmla="*/ 310 h 341"/>
                <a:gd name="T52" fmla="*/ 75 w 372"/>
                <a:gd name="T53" fmla="*/ 206 h 341"/>
                <a:gd name="T54" fmla="*/ 75 w 372"/>
                <a:gd name="T55" fmla="*/ 96 h 341"/>
                <a:gd name="T56" fmla="*/ 77 w 372"/>
                <a:gd name="T57" fmla="*/ 63 h 341"/>
                <a:gd name="T58" fmla="*/ 78 w 372"/>
                <a:gd name="T59" fmla="*/ 63 h 341"/>
                <a:gd name="T60" fmla="*/ 137 w 372"/>
                <a:gd name="T61" fmla="*/ 131 h 341"/>
                <a:gd name="T62" fmla="*/ 254 w 372"/>
                <a:gd name="T63" fmla="*/ 264 h 341"/>
                <a:gd name="T64" fmla="*/ 318 w 372"/>
                <a:gd name="T65" fmla="*/ 341 h 341"/>
                <a:gd name="T66" fmla="*/ 328 w 372"/>
                <a:gd name="T67" fmla="*/ 335 h 341"/>
                <a:gd name="T68" fmla="*/ 326 w 372"/>
                <a:gd name="T69" fmla="*/ 247 h 341"/>
                <a:gd name="T70" fmla="*/ 326 w 372"/>
                <a:gd name="T71" fmla="*/ 126 h 341"/>
                <a:gd name="T72" fmla="*/ 334 w 372"/>
                <a:gd name="T73" fmla="*/ 23 h 341"/>
                <a:gd name="T74" fmla="*/ 362 w 372"/>
                <a:gd name="T75" fmla="*/ 12 h 341"/>
                <a:gd name="T76" fmla="*/ 369 w 372"/>
                <a:gd name="T77" fmla="*/ 11 h 341"/>
                <a:gd name="T78" fmla="*/ 370 w 372"/>
                <a:gd name="T7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41">
                  <a:moveTo>
                    <a:pt x="370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3" y="3"/>
                    <a:pt x="253" y="9"/>
                    <a:pt x="256" y="11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84" y="14"/>
                    <a:pt x="292" y="18"/>
                    <a:pt x="295" y="22"/>
                  </a:cubicBezTo>
                  <a:cubicBezTo>
                    <a:pt x="305" y="37"/>
                    <a:pt x="305" y="103"/>
                    <a:pt x="305" y="126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5" y="245"/>
                    <a:pt x="305" y="253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279" y="231"/>
                    <a:pt x="254" y="203"/>
                    <a:pt x="219" y="164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55" y="91"/>
                    <a:pt x="97" y="27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4" y="13"/>
                    <a:pt x="36" y="17"/>
                    <a:pt x="43" y="24"/>
                  </a:cubicBezTo>
                  <a:cubicBezTo>
                    <a:pt x="54" y="36"/>
                    <a:pt x="54" y="46"/>
                    <a:pt x="54" y="60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0"/>
                    <a:pt x="55" y="292"/>
                    <a:pt x="47" y="310"/>
                  </a:cubicBezTo>
                  <a:cubicBezTo>
                    <a:pt x="45" y="315"/>
                    <a:pt x="37" y="319"/>
                    <a:pt x="25" y="320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9" y="324"/>
                    <a:pt x="9" y="329"/>
                    <a:pt x="11" y="332"/>
                  </a:cubicBezTo>
                  <a:cubicBezTo>
                    <a:pt x="126" y="332"/>
                    <a:pt x="126" y="332"/>
                    <a:pt x="126" y="332"/>
                  </a:cubicBezTo>
                  <a:cubicBezTo>
                    <a:pt x="128" y="330"/>
                    <a:pt x="128" y="325"/>
                    <a:pt x="125" y="321"/>
                  </a:cubicBezTo>
                  <a:cubicBezTo>
                    <a:pt x="109" y="320"/>
                    <a:pt x="109" y="320"/>
                    <a:pt x="109" y="320"/>
                  </a:cubicBezTo>
                  <a:cubicBezTo>
                    <a:pt x="97" y="319"/>
                    <a:pt x="87" y="316"/>
                    <a:pt x="84" y="310"/>
                  </a:cubicBezTo>
                  <a:cubicBezTo>
                    <a:pt x="76" y="295"/>
                    <a:pt x="75" y="230"/>
                    <a:pt x="75" y="20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81"/>
                    <a:pt x="75" y="69"/>
                    <a:pt x="77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9" y="74"/>
                    <a:pt x="123" y="116"/>
                    <a:pt x="137" y="131"/>
                  </a:cubicBezTo>
                  <a:cubicBezTo>
                    <a:pt x="254" y="264"/>
                    <a:pt x="254" y="264"/>
                    <a:pt x="254" y="264"/>
                  </a:cubicBezTo>
                  <a:cubicBezTo>
                    <a:pt x="297" y="314"/>
                    <a:pt x="312" y="332"/>
                    <a:pt x="318" y="341"/>
                  </a:cubicBezTo>
                  <a:cubicBezTo>
                    <a:pt x="324" y="341"/>
                    <a:pt x="327" y="338"/>
                    <a:pt x="328" y="335"/>
                  </a:cubicBezTo>
                  <a:cubicBezTo>
                    <a:pt x="326" y="322"/>
                    <a:pt x="326" y="262"/>
                    <a:pt x="326" y="247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6" y="103"/>
                    <a:pt x="325" y="41"/>
                    <a:pt x="334" y="23"/>
                  </a:cubicBezTo>
                  <a:cubicBezTo>
                    <a:pt x="336" y="19"/>
                    <a:pt x="346" y="14"/>
                    <a:pt x="362" y="1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72" y="8"/>
                    <a:pt x="372" y="3"/>
                    <a:pt x="370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477" y="1887"/>
              <a:ext cx="72" cy="181"/>
            </a:xfrm>
            <a:custGeom>
              <a:avLst/>
              <a:gdLst>
                <a:gd name="T0" fmla="*/ 15 w 133"/>
                <a:gd name="T1" fmla="*/ 12 h 332"/>
                <a:gd name="T2" fmla="*/ 46 w 133"/>
                <a:gd name="T3" fmla="*/ 76 h 332"/>
                <a:gd name="T4" fmla="*/ 46 w 133"/>
                <a:gd name="T5" fmla="*/ 256 h 332"/>
                <a:gd name="T6" fmla="*/ 15 w 133"/>
                <a:gd name="T7" fmla="*/ 320 h 332"/>
                <a:gd name="T8" fmla="*/ 3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1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1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3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5" y="14"/>
                    <a:pt x="46" y="23"/>
                    <a:pt x="46" y="76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46" y="309"/>
                    <a:pt x="45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3" y="329"/>
                    <a:pt x="133" y="323"/>
                    <a:pt x="131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3" y="9"/>
                    <a:pt x="133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3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303" y="1887"/>
              <a:ext cx="73" cy="181"/>
            </a:xfrm>
            <a:custGeom>
              <a:avLst/>
              <a:gdLst>
                <a:gd name="T0" fmla="*/ 15 w 133"/>
                <a:gd name="T1" fmla="*/ 12 h 332"/>
                <a:gd name="T2" fmla="*/ 45 w 133"/>
                <a:gd name="T3" fmla="*/ 76 h 332"/>
                <a:gd name="T4" fmla="*/ 45 w 133"/>
                <a:gd name="T5" fmla="*/ 256 h 332"/>
                <a:gd name="T6" fmla="*/ 15 w 133"/>
                <a:gd name="T7" fmla="*/ 320 h 332"/>
                <a:gd name="T8" fmla="*/ 2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0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0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2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4" y="14"/>
                    <a:pt x="45" y="23"/>
                    <a:pt x="45" y="7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5" y="309"/>
                    <a:pt x="44" y="316"/>
                    <a:pt x="15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2" y="329"/>
                    <a:pt x="133" y="323"/>
                    <a:pt x="130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9"/>
                    <a:pt x="132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604" y="1887"/>
              <a:ext cx="171" cy="181"/>
            </a:xfrm>
            <a:custGeom>
              <a:avLst/>
              <a:gdLst>
                <a:gd name="T0" fmla="*/ 17 w 313"/>
                <a:gd name="T1" fmla="*/ 13 h 332"/>
                <a:gd name="T2" fmla="*/ 57 w 313"/>
                <a:gd name="T3" fmla="*/ 52 h 332"/>
                <a:gd name="T4" fmla="*/ 116 w 313"/>
                <a:gd name="T5" fmla="*/ 168 h 332"/>
                <a:gd name="T6" fmla="*/ 132 w 313"/>
                <a:gd name="T7" fmla="*/ 230 h 332"/>
                <a:gd name="T8" fmla="*/ 132 w 313"/>
                <a:gd name="T9" fmla="*/ 256 h 332"/>
                <a:gd name="T10" fmla="*/ 102 w 313"/>
                <a:gd name="T11" fmla="*/ 320 h 332"/>
                <a:gd name="T12" fmla="*/ 86 w 313"/>
                <a:gd name="T13" fmla="*/ 321 h 332"/>
                <a:gd name="T14" fmla="*/ 86 w 313"/>
                <a:gd name="T15" fmla="*/ 332 h 332"/>
                <a:gd name="T16" fmla="*/ 223 w 313"/>
                <a:gd name="T17" fmla="*/ 332 h 332"/>
                <a:gd name="T18" fmla="*/ 223 w 313"/>
                <a:gd name="T19" fmla="*/ 321 h 332"/>
                <a:gd name="T20" fmla="*/ 204 w 313"/>
                <a:gd name="T21" fmla="*/ 320 h 332"/>
                <a:gd name="T22" fmla="*/ 174 w 313"/>
                <a:gd name="T23" fmla="*/ 256 h 332"/>
                <a:gd name="T24" fmla="*/ 174 w 313"/>
                <a:gd name="T25" fmla="*/ 230 h 332"/>
                <a:gd name="T26" fmla="*/ 197 w 313"/>
                <a:gd name="T27" fmla="*/ 148 h 332"/>
                <a:gd name="T28" fmla="*/ 229 w 313"/>
                <a:gd name="T29" fmla="*/ 93 h 332"/>
                <a:gd name="T30" fmla="*/ 295 w 313"/>
                <a:gd name="T31" fmla="*/ 13 h 332"/>
                <a:gd name="T32" fmla="*/ 310 w 313"/>
                <a:gd name="T33" fmla="*/ 11 h 332"/>
                <a:gd name="T34" fmla="*/ 310 w 313"/>
                <a:gd name="T35" fmla="*/ 0 h 332"/>
                <a:gd name="T36" fmla="*/ 212 w 313"/>
                <a:gd name="T37" fmla="*/ 0 h 332"/>
                <a:gd name="T38" fmla="*/ 212 w 313"/>
                <a:gd name="T39" fmla="*/ 11 h 332"/>
                <a:gd name="T40" fmla="*/ 221 w 313"/>
                <a:gd name="T41" fmla="*/ 12 h 332"/>
                <a:gd name="T42" fmla="*/ 243 w 313"/>
                <a:gd name="T43" fmla="*/ 20 h 332"/>
                <a:gd name="T44" fmla="*/ 210 w 313"/>
                <a:gd name="T45" fmla="*/ 87 h 332"/>
                <a:gd name="T46" fmla="*/ 162 w 313"/>
                <a:gd name="T47" fmla="*/ 172 h 332"/>
                <a:gd name="T48" fmla="*/ 105 w 313"/>
                <a:gd name="T49" fmla="*/ 60 h 332"/>
                <a:gd name="T50" fmla="*/ 90 w 313"/>
                <a:gd name="T51" fmla="*/ 21 h 332"/>
                <a:gd name="T52" fmla="*/ 111 w 313"/>
                <a:gd name="T53" fmla="*/ 12 h 332"/>
                <a:gd name="T54" fmla="*/ 118 w 313"/>
                <a:gd name="T55" fmla="*/ 11 h 332"/>
                <a:gd name="T56" fmla="*/ 118 w 313"/>
                <a:gd name="T57" fmla="*/ 0 h 332"/>
                <a:gd name="T58" fmla="*/ 2 w 313"/>
                <a:gd name="T59" fmla="*/ 0 h 332"/>
                <a:gd name="T60" fmla="*/ 3 w 313"/>
                <a:gd name="T61" fmla="*/ 11 h 332"/>
                <a:gd name="T62" fmla="*/ 17 w 313"/>
                <a:gd name="T63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332">
                  <a:moveTo>
                    <a:pt x="17" y="13"/>
                  </a:moveTo>
                  <a:cubicBezTo>
                    <a:pt x="32" y="16"/>
                    <a:pt x="39" y="19"/>
                    <a:pt x="57" y="5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31" y="196"/>
                    <a:pt x="132" y="202"/>
                    <a:pt x="132" y="230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310"/>
                    <a:pt x="131" y="317"/>
                    <a:pt x="102" y="320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84" y="324"/>
                    <a:pt x="84" y="330"/>
                    <a:pt x="86" y="332"/>
                  </a:cubicBezTo>
                  <a:cubicBezTo>
                    <a:pt x="223" y="332"/>
                    <a:pt x="223" y="332"/>
                    <a:pt x="223" y="332"/>
                  </a:cubicBezTo>
                  <a:cubicBezTo>
                    <a:pt x="225" y="330"/>
                    <a:pt x="225" y="324"/>
                    <a:pt x="223" y="321"/>
                  </a:cubicBezTo>
                  <a:cubicBezTo>
                    <a:pt x="204" y="320"/>
                    <a:pt x="204" y="320"/>
                    <a:pt x="204" y="320"/>
                  </a:cubicBezTo>
                  <a:cubicBezTo>
                    <a:pt x="177" y="318"/>
                    <a:pt x="174" y="310"/>
                    <a:pt x="174" y="256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191"/>
                    <a:pt x="175" y="186"/>
                    <a:pt x="197" y="148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54" y="50"/>
                    <a:pt x="269" y="18"/>
                    <a:pt x="295" y="13"/>
                  </a:cubicBezTo>
                  <a:cubicBezTo>
                    <a:pt x="310" y="11"/>
                    <a:pt x="310" y="11"/>
                    <a:pt x="310" y="11"/>
                  </a:cubicBezTo>
                  <a:cubicBezTo>
                    <a:pt x="313" y="8"/>
                    <a:pt x="313" y="3"/>
                    <a:pt x="310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9" y="3"/>
                    <a:pt x="209" y="8"/>
                    <a:pt x="212" y="11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33" y="13"/>
                    <a:pt x="243" y="17"/>
                    <a:pt x="243" y="20"/>
                  </a:cubicBezTo>
                  <a:cubicBezTo>
                    <a:pt x="243" y="26"/>
                    <a:pt x="224" y="60"/>
                    <a:pt x="210" y="87"/>
                  </a:cubicBezTo>
                  <a:cubicBezTo>
                    <a:pt x="195" y="116"/>
                    <a:pt x="178" y="145"/>
                    <a:pt x="162" y="172"/>
                  </a:cubicBezTo>
                  <a:cubicBezTo>
                    <a:pt x="143" y="137"/>
                    <a:pt x="124" y="97"/>
                    <a:pt x="105" y="60"/>
                  </a:cubicBezTo>
                  <a:cubicBezTo>
                    <a:pt x="103" y="55"/>
                    <a:pt x="90" y="26"/>
                    <a:pt x="90" y="21"/>
                  </a:cubicBezTo>
                  <a:cubicBezTo>
                    <a:pt x="90" y="17"/>
                    <a:pt x="93" y="15"/>
                    <a:pt x="111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0" y="9"/>
                    <a:pt x="120" y="3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3" y="11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94" y="1887"/>
              <a:ext cx="125" cy="181"/>
            </a:xfrm>
            <a:custGeom>
              <a:avLst/>
              <a:gdLst>
                <a:gd name="T0" fmla="*/ 228 w 229"/>
                <a:gd name="T1" fmla="*/ 0 h 332"/>
                <a:gd name="T2" fmla="*/ 160 w 229"/>
                <a:gd name="T3" fmla="*/ 0 h 332"/>
                <a:gd name="T4" fmla="*/ 67 w 229"/>
                <a:gd name="T5" fmla="*/ 0 h 332"/>
                <a:gd name="T6" fmla="*/ 7 w 229"/>
                <a:gd name="T7" fmla="*/ 0 h 332"/>
                <a:gd name="T8" fmla="*/ 7 w 229"/>
                <a:gd name="T9" fmla="*/ 11 h 332"/>
                <a:gd name="T10" fmla="*/ 16 w 229"/>
                <a:gd name="T11" fmla="*/ 12 h 332"/>
                <a:gd name="T12" fmla="*/ 46 w 229"/>
                <a:gd name="T13" fmla="*/ 75 h 332"/>
                <a:gd name="T14" fmla="*/ 46 w 229"/>
                <a:gd name="T15" fmla="*/ 257 h 332"/>
                <a:gd name="T16" fmla="*/ 16 w 229"/>
                <a:gd name="T17" fmla="*/ 320 h 332"/>
                <a:gd name="T18" fmla="*/ 3 w 229"/>
                <a:gd name="T19" fmla="*/ 321 h 332"/>
                <a:gd name="T20" fmla="*/ 2 w 229"/>
                <a:gd name="T21" fmla="*/ 332 h 332"/>
                <a:gd name="T22" fmla="*/ 135 w 229"/>
                <a:gd name="T23" fmla="*/ 332 h 332"/>
                <a:gd name="T24" fmla="*/ 135 w 229"/>
                <a:gd name="T25" fmla="*/ 321 h 332"/>
                <a:gd name="T26" fmla="*/ 118 w 229"/>
                <a:gd name="T27" fmla="*/ 320 h 332"/>
                <a:gd name="T28" fmla="*/ 87 w 229"/>
                <a:gd name="T29" fmla="*/ 257 h 332"/>
                <a:gd name="T30" fmla="*/ 87 w 229"/>
                <a:gd name="T31" fmla="*/ 187 h 332"/>
                <a:gd name="T32" fmla="*/ 104 w 229"/>
                <a:gd name="T33" fmla="*/ 173 h 332"/>
                <a:gd name="T34" fmla="*/ 138 w 229"/>
                <a:gd name="T35" fmla="*/ 173 h 332"/>
                <a:gd name="T36" fmla="*/ 177 w 229"/>
                <a:gd name="T37" fmla="*/ 176 h 332"/>
                <a:gd name="T38" fmla="*/ 193 w 229"/>
                <a:gd name="T39" fmla="*/ 195 h 332"/>
                <a:gd name="T40" fmla="*/ 198 w 229"/>
                <a:gd name="T41" fmla="*/ 215 h 332"/>
                <a:gd name="T42" fmla="*/ 209 w 229"/>
                <a:gd name="T43" fmla="*/ 216 h 332"/>
                <a:gd name="T44" fmla="*/ 209 w 229"/>
                <a:gd name="T45" fmla="*/ 113 h 332"/>
                <a:gd name="T46" fmla="*/ 198 w 229"/>
                <a:gd name="T47" fmla="*/ 115 h 332"/>
                <a:gd name="T48" fmla="*/ 193 w 229"/>
                <a:gd name="T49" fmla="*/ 135 h 332"/>
                <a:gd name="T50" fmla="*/ 181 w 229"/>
                <a:gd name="T51" fmla="*/ 153 h 332"/>
                <a:gd name="T52" fmla="*/ 138 w 229"/>
                <a:gd name="T53" fmla="*/ 156 h 332"/>
                <a:gd name="T54" fmla="*/ 104 w 229"/>
                <a:gd name="T55" fmla="*/ 156 h 332"/>
                <a:gd name="T56" fmla="*/ 87 w 229"/>
                <a:gd name="T57" fmla="*/ 142 h 332"/>
                <a:gd name="T58" fmla="*/ 87 w 229"/>
                <a:gd name="T59" fmla="*/ 36 h 332"/>
                <a:gd name="T60" fmla="*/ 102 w 229"/>
                <a:gd name="T61" fmla="*/ 16 h 332"/>
                <a:gd name="T62" fmla="*/ 133 w 229"/>
                <a:gd name="T63" fmla="*/ 16 h 332"/>
                <a:gd name="T64" fmla="*/ 182 w 229"/>
                <a:gd name="T65" fmla="*/ 19 h 332"/>
                <a:gd name="T66" fmla="*/ 217 w 229"/>
                <a:gd name="T67" fmla="*/ 66 h 332"/>
                <a:gd name="T68" fmla="*/ 229 w 229"/>
                <a:gd name="T69" fmla="*/ 65 h 332"/>
                <a:gd name="T70" fmla="*/ 228 w 229"/>
                <a:gd name="T7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332">
                  <a:moveTo>
                    <a:pt x="22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5" y="9"/>
                    <a:pt x="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45" y="16"/>
                    <a:pt x="46" y="23"/>
                    <a:pt x="46" y="75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6" y="310"/>
                    <a:pt x="45" y="316"/>
                    <a:pt x="16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1" y="330"/>
                    <a:pt x="2" y="332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137" y="329"/>
                    <a:pt x="137" y="323"/>
                    <a:pt x="135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7"/>
                    <a:pt x="87" y="310"/>
                    <a:pt x="87" y="25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74"/>
                    <a:pt x="89" y="173"/>
                    <a:pt x="104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57" y="173"/>
                    <a:pt x="170" y="174"/>
                    <a:pt x="177" y="176"/>
                  </a:cubicBezTo>
                  <a:cubicBezTo>
                    <a:pt x="186" y="179"/>
                    <a:pt x="191" y="186"/>
                    <a:pt x="193" y="195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201" y="217"/>
                    <a:pt x="206" y="217"/>
                    <a:pt x="209" y="216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6" y="112"/>
                    <a:pt x="200" y="112"/>
                    <a:pt x="198" y="115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0" y="148"/>
                    <a:pt x="186" y="151"/>
                    <a:pt x="181" y="153"/>
                  </a:cubicBezTo>
                  <a:cubicBezTo>
                    <a:pt x="175" y="155"/>
                    <a:pt x="159" y="156"/>
                    <a:pt x="138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89" y="156"/>
                    <a:pt x="87" y="156"/>
                    <a:pt x="87" y="142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17"/>
                    <a:pt x="87" y="16"/>
                    <a:pt x="102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54" y="16"/>
                    <a:pt x="171" y="16"/>
                    <a:pt x="182" y="19"/>
                  </a:cubicBezTo>
                  <a:cubicBezTo>
                    <a:pt x="207" y="26"/>
                    <a:pt x="213" y="44"/>
                    <a:pt x="217" y="66"/>
                  </a:cubicBezTo>
                  <a:cubicBezTo>
                    <a:pt x="221" y="69"/>
                    <a:pt x="228" y="68"/>
                    <a:pt x="229" y="65"/>
                  </a:cubicBezTo>
                  <a:cubicBezTo>
                    <a:pt x="228" y="46"/>
                    <a:pt x="228" y="23"/>
                    <a:pt x="228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963" y="1887"/>
              <a:ext cx="177" cy="185"/>
            </a:xfrm>
            <a:custGeom>
              <a:avLst/>
              <a:gdLst>
                <a:gd name="T0" fmla="*/ 322 w 325"/>
                <a:gd name="T1" fmla="*/ 328 h 338"/>
                <a:gd name="T2" fmla="*/ 287 w 325"/>
                <a:gd name="T3" fmla="*/ 314 h 338"/>
                <a:gd name="T4" fmla="*/ 186 w 325"/>
                <a:gd name="T5" fmla="*/ 180 h 338"/>
                <a:gd name="T6" fmla="*/ 183 w 325"/>
                <a:gd name="T7" fmla="*/ 168 h 338"/>
                <a:gd name="T8" fmla="*/ 246 w 325"/>
                <a:gd name="T9" fmla="*/ 84 h 338"/>
                <a:gd name="T10" fmla="*/ 204 w 325"/>
                <a:gd name="T11" fmla="*/ 13 h 338"/>
                <a:gd name="T12" fmla="*/ 169 w 325"/>
                <a:gd name="T13" fmla="*/ 2 h 338"/>
                <a:gd name="T14" fmla="*/ 157 w 325"/>
                <a:gd name="T15" fmla="*/ 0 h 338"/>
                <a:gd name="T16" fmla="*/ 144 w 325"/>
                <a:gd name="T17" fmla="*/ 0 h 338"/>
                <a:gd name="T18" fmla="*/ 55 w 325"/>
                <a:gd name="T19" fmla="*/ 0 h 338"/>
                <a:gd name="T20" fmla="*/ 38 w 325"/>
                <a:gd name="T21" fmla="*/ 0 h 338"/>
                <a:gd name="T22" fmla="*/ 8 w 325"/>
                <a:gd name="T23" fmla="*/ 2 h 338"/>
                <a:gd name="T24" fmla="*/ 7 w 325"/>
                <a:gd name="T25" fmla="*/ 15 h 338"/>
                <a:gd name="T26" fmla="*/ 23 w 325"/>
                <a:gd name="T27" fmla="*/ 17 h 338"/>
                <a:gd name="T28" fmla="*/ 45 w 325"/>
                <a:gd name="T29" fmla="*/ 76 h 338"/>
                <a:gd name="T30" fmla="*/ 45 w 325"/>
                <a:gd name="T31" fmla="*/ 257 h 338"/>
                <a:gd name="T32" fmla="*/ 15 w 325"/>
                <a:gd name="T33" fmla="*/ 320 h 338"/>
                <a:gd name="T34" fmla="*/ 3 w 325"/>
                <a:gd name="T35" fmla="*/ 321 h 338"/>
                <a:gd name="T36" fmla="*/ 2 w 325"/>
                <a:gd name="T37" fmla="*/ 332 h 338"/>
                <a:gd name="T38" fmla="*/ 128 w 325"/>
                <a:gd name="T39" fmla="*/ 332 h 338"/>
                <a:gd name="T40" fmla="*/ 128 w 325"/>
                <a:gd name="T41" fmla="*/ 321 h 338"/>
                <a:gd name="T42" fmla="*/ 117 w 325"/>
                <a:gd name="T43" fmla="*/ 320 h 338"/>
                <a:gd name="T44" fmla="*/ 87 w 325"/>
                <a:gd name="T45" fmla="*/ 257 h 338"/>
                <a:gd name="T46" fmla="*/ 87 w 325"/>
                <a:gd name="T47" fmla="*/ 193 h 338"/>
                <a:gd name="T48" fmla="*/ 110 w 325"/>
                <a:gd name="T49" fmla="*/ 182 h 338"/>
                <a:gd name="T50" fmla="*/ 146 w 325"/>
                <a:gd name="T51" fmla="*/ 198 h 338"/>
                <a:gd name="T52" fmla="*/ 196 w 325"/>
                <a:gd name="T53" fmla="*/ 275 h 338"/>
                <a:gd name="T54" fmla="*/ 300 w 325"/>
                <a:gd name="T55" fmla="*/ 338 h 338"/>
                <a:gd name="T56" fmla="*/ 322 w 325"/>
                <a:gd name="T57" fmla="*/ 335 h 338"/>
                <a:gd name="T58" fmla="*/ 322 w 325"/>
                <a:gd name="T59" fmla="*/ 328 h 338"/>
                <a:gd name="T60" fmla="*/ 175 w 325"/>
                <a:gd name="T61" fmla="*/ 154 h 338"/>
                <a:gd name="T62" fmla="*/ 123 w 325"/>
                <a:gd name="T63" fmla="*/ 167 h 338"/>
                <a:gd name="T64" fmla="*/ 88 w 325"/>
                <a:gd name="T65" fmla="*/ 165 h 338"/>
                <a:gd name="T66" fmla="*/ 87 w 325"/>
                <a:gd name="T67" fmla="*/ 148 h 338"/>
                <a:gd name="T68" fmla="*/ 87 w 325"/>
                <a:gd name="T69" fmla="*/ 30 h 338"/>
                <a:gd name="T70" fmla="*/ 120 w 325"/>
                <a:gd name="T71" fmla="*/ 14 h 338"/>
                <a:gd name="T72" fmla="*/ 200 w 325"/>
                <a:gd name="T73" fmla="*/ 92 h 338"/>
                <a:gd name="T74" fmla="*/ 175 w 325"/>
                <a:gd name="T75" fmla="*/ 1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338">
                  <a:moveTo>
                    <a:pt x="322" y="328"/>
                  </a:moveTo>
                  <a:cubicBezTo>
                    <a:pt x="308" y="327"/>
                    <a:pt x="295" y="322"/>
                    <a:pt x="287" y="314"/>
                  </a:cubicBezTo>
                  <a:cubicBezTo>
                    <a:pt x="253" y="286"/>
                    <a:pt x="226" y="245"/>
                    <a:pt x="186" y="180"/>
                  </a:cubicBezTo>
                  <a:cubicBezTo>
                    <a:pt x="183" y="176"/>
                    <a:pt x="181" y="171"/>
                    <a:pt x="183" y="168"/>
                  </a:cubicBezTo>
                  <a:cubicBezTo>
                    <a:pt x="208" y="158"/>
                    <a:pt x="246" y="132"/>
                    <a:pt x="246" y="84"/>
                  </a:cubicBezTo>
                  <a:cubicBezTo>
                    <a:pt x="246" y="49"/>
                    <a:pt x="228" y="26"/>
                    <a:pt x="204" y="13"/>
                  </a:cubicBezTo>
                  <a:cubicBezTo>
                    <a:pt x="194" y="8"/>
                    <a:pt x="182" y="4"/>
                    <a:pt x="169" y="2"/>
                  </a:cubicBezTo>
                  <a:cubicBezTo>
                    <a:pt x="168" y="2"/>
                    <a:pt x="162" y="1"/>
                    <a:pt x="157" y="0"/>
                  </a:cubicBezTo>
                  <a:cubicBezTo>
                    <a:pt x="156" y="0"/>
                    <a:pt x="149" y="0"/>
                    <a:pt x="14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9" y="0"/>
                    <a:pt x="40" y="0"/>
                    <a:pt x="38" y="0"/>
                  </a:cubicBezTo>
                  <a:cubicBezTo>
                    <a:pt x="27" y="1"/>
                    <a:pt x="17" y="2"/>
                    <a:pt x="8" y="2"/>
                  </a:cubicBezTo>
                  <a:cubicBezTo>
                    <a:pt x="4" y="4"/>
                    <a:pt x="4" y="12"/>
                    <a:pt x="7" y="1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44" y="20"/>
                    <a:pt x="45" y="28"/>
                    <a:pt x="45" y="76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310"/>
                    <a:pt x="44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28" y="332"/>
                    <a:pt x="128" y="332"/>
                    <a:pt x="128" y="332"/>
                  </a:cubicBezTo>
                  <a:cubicBezTo>
                    <a:pt x="130" y="329"/>
                    <a:pt x="130" y="323"/>
                    <a:pt x="128" y="321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88" y="316"/>
                    <a:pt x="87" y="310"/>
                    <a:pt x="87" y="257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7" y="183"/>
                    <a:pt x="88" y="182"/>
                    <a:pt x="110" y="182"/>
                  </a:cubicBezTo>
                  <a:cubicBezTo>
                    <a:pt x="131" y="182"/>
                    <a:pt x="139" y="187"/>
                    <a:pt x="146" y="198"/>
                  </a:cubicBezTo>
                  <a:cubicBezTo>
                    <a:pt x="162" y="221"/>
                    <a:pt x="183" y="256"/>
                    <a:pt x="196" y="275"/>
                  </a:cubicBezTo>
                  <a:cubicBezTo>
                    <a:pt x="231" y="325"/>
                    <a:pt x="257" y="338"/>
                    <a:pt x="300" y="338"/>
                  </a:cubicBezTo>
                  <a:cubicBezTo>
                    <a:pt x="310" y="338"/>
                    <a:pt x="318" y="337"/>
                    <a:pt x="322" y="335"/>
                  </a:cubicBezTo>
                  <a:cubicBezTo>
                    <a:pt x="325" y="333"/>
                    <a:pt x="324" y="329"/>
                    <a:pt x="322" y="328"/>
                  </a:cubicBezTo>
                  <a:close/>
                  <a:moveTo>
                    <a:pt x="175" y="154"/>
                  </a:moveTo>
                  <a:cubicBezTo>
                    <a:pt x="160" y="165"/>
                    <a:pt x="141" y="167"/>
                    <a:pt x="123" y="167"/>
                  </a:cubicBezTo>
                  <a:cubicBezTo>
                    <a:pt x="97" y="167"/>
                    <a:pt x="90" y="166"/>
                    <a:pt x="88" y="165"/>
                  </a:cubicBezTo>
                  <a:cubicBezTo>
                    <a:pt x="87" y="163"/>
                    <a:pt x="87" y="157"/>
                    <a:pt x="87" y="148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16"/>
                    <a:pt x="88" y="14"/>
                    <a:pt x="120" y="14"/>
                  </a:cubicBezTo>
                  <a:cubicBezTo>
                    <a:pt x="176" y="14"/>
                    <a:pt x="200" y="52"/>
                    <a:pt x="200" y="92"/>
                  </a:cubicBezTo>
                  <a:cubicBezTo>
                    <a:pt x="200" y="126"/>
                    <a:pt x="189" y="143"/>
                    <a:pt x="175" y="154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790" y="1887"/>
              <a:ext cx="150" cy="181"/>
            </a:xfrm>
            <a:custGeom>
              <a:avLst/>
              <a:gdLst>
                <a:gd name="T0" fmla="*/ 262 w 275"/>
                <a:gd name="T1" fmla="*/ 260 h 332"/>
                <a:gd name="T2" fmla="*/ 226 w 275"/>
                <a:gd name="T3" fmla="*/ 309 h 332"/>
                <a:gd name="T4" fmla="*/ 162 w 275"/>
                <a:gd name="T5" fmla="*/ 317 h 332"/>
                <a:gd name="T6" fmla="*/ 101 w 275"/>
                <a:gd name="T7" fmla="*/ 305 h 332"/>
                <a:gd name="T8" fmla="*/ 91 w 275"/>
                <a:gd name="T9" fmla="*/ 253 h 332"/>
                <a:gd name="T10" fmla="*/ 91 w 275"/>
                <a:gd name="T11" fmla="*/ 182 h 332"/>
                <a:gd name="T12" fmla="*/ 108 w 275"/>
                <a:gd name="T13" fmla="*/ 168 h 332"/>
                <a:gd name="T14" fmla="*/ 137 w 275"/>
                <a:gd name="T15" fmla="*/ 168 h 332"/>
                <a:gd name="T16" fmla="*/ 176 w 275"/>
                <a:gd name="T17" fmla="*/ 171 h 332"/>
                <a:gd name="T18" fmla="*/ 192 w 275"/>
                <a:gd name="T19" fmla="*/ 190 h 332"/>
                <a:gd name="T20" fmla="*/ 196 w 275"/>
                <a:gd name="T21" fmla="*/ 210 h 332"/>
                <a:gd name="T22" fmla="*/ 207 w 275"/>
                <a:gd name="T23" fmla="*/ 211 h 332"/>
                <a:gd name="T24" fmla="*/ 207 w 275"/>
                <a:gd name="T25" fmla="*/ 108 h 332"/>
                <a:gd name="T26" fmla="*/ 196 w 275"/>
                <a:gd name="T27" fmla="*/ 109 h 332"/>
                <a:gd name="T28" fmla="*/ 192 w 275"/>
                <a:gd name="T29" fmla="*/ 130 h 332"/>
                <a:gd name="T30" fmla="*/ 180 w 275"/>
                <a:gd name="T31" fmla="*/ 148 h 332"/>
                <a:gd name="T32" fmla="*/ 137 w 275"/>
                <a:gd name="T33" fmla="*/ 151 h 332"/>
                <a:gd name="T34" fmla="*/ 108 w 275"/>
                <a:gd name="T35" fmla="*/ 151 h 332"/>
                <a:gd name="T36" fmla="*/ 91 w 275"/>
                <a:gd name="T37" fmla="*/ 136 h 332"/>
                <a:gd name="T38" fmla="*/ 91 w 275"/>
                <a:gd name="T39" fmla="*/ 36 h 332"/>
                <a:gd name="T40" fmla="*/ 106 w 275"/>
                <a:gd name="T41" fmla="*/ 16 h 332"/>
                <a:gd name="T42" fmla="*/ 143 w 275"/>
                <a:gd name="T43" fmla="*/ 16 h 332"/>
                <a:gd name="T44" fmla="*/ 192 w 275"/>
                <a:gd name="T45" fmla="*/ 19 h 332"/>
                <a:gd name="T46" fmla="*/ 230 w 275"/>
                <a:gd name="T47" fmla="*/ 66 h 332"/>
                <a:gd name="T48" fmla="*/ 243 w 275"/>
                <a:gd name="T49" fmla="*/ 65 h 332"/>
                <a:gd name="T50" fmla="*/ 235 w 275"/>
                <a:gd name="T51" fmla="*/ 0 h 332"/>
                <a:gd name="T52" fmla="*/ 166 w 275"/>
                <a:gd name="T53" fmla="*/ 0 h 332"/>
                <a:gd name="T54" fmla="*/ 72 w 275"/>
                <a:gd name="T55" fmla="*/ 0 h 332"/>
                <a:gd name="T56" fmla="*/ 11 w 275"/>
                <a:gd name="T57" fmla="*/ 0 h 332"/>
                <a:gd name="T58" fmla="*/ 11 w 275"/>
                <a:gd name="T59" fmla="*/ 11 h 332"/>
                <a:gd name="T60" fmla="*/ 19 w 275"/>
                <a:gd name="T61" fmla="*/ 12 h 332"/>
                <a:gd name="T62" fmla="*/ 50 w 275"/>
                <a:gd name="T63" fmla="*/ 75 h 332"/>
                <a:gd name="T64" fmla="*/ 50 w 275"/>
                <a:gd name="T65" fmla="*/ 257 h 332"/>
                <a:gd name="T66" fmla="*/ 19 w 275"/>
                <a:gd name="T67" fmla="*/ 320 h 332"/>
                <a:gd name="T68" fmla="*/ 2 w 275"/>
                <a:gd name="T69" fmla="*/ 321 h 332"/>
                <a:gd name="T70" fmla="*/ 2 w 275"/>
                <a:gd name="T71" fmla="*/ 332 h 332"/>
                <a:gd name="T72" fmla="*/ 72 w 275"/>
                <a:gd name="T73" fmla="*/ 332 h 332"/>
                <a:gd name="T74" fmla="*/ 117 w 275"/>
                <a:gd name="T75" fmla="*/ 332 h 332"/>
                <a:gd name="T76" fmla="*/ 253 w 275"/>
                <a:gd name="T77" fmla="*/ 332 h 332"/>
                <a:gd name="T78" fmla="*/ 275 w 275"/>
                <a:gd name="T79" fmla="*/ 264 h 332"/>
                <a:gd name="T80" fmla="*/ 262 w 275"/>
                <a:gd name="T81" fmla="*/ 26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332">
                  <a:moveTo>
                    <a:pt x="262" y="260"/>
                  </a:moveTo>
                  <a:cubicBezTo>
                    <a:pt x="249" y="287"/>
                    <a:pt x="235" y="304"/>
                    <a:pt x="226" y="309"/>
                  </a:cubicBezTo>
                  <a:cubicBezTo>
                    <a:pt x="215" y="315"/>
                    <a:pt x="201" y="317"/>
                    <a:pt x="162" y="317"/>
                  </a:cubicBezTo>
                  <a:cubicBezTo>
                    <a:pt x="118" y="317"/>
                    <a:pt x="107" y="311"/>
                    <a:pt x="101" y="305"/>
                  </a:cubicBezTo>
                  <a:cubicBezTo>
                    <a:pt x="93" y="297"/>
                    <a:pt x="91" y="280"/>
                    <a:pt x="91" y="253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91" y="169"/>
                    <a:pt x="93" y="168"/>
                    <a:pt x="108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7" y="168"/>
                    <a:pt x="169" y="169"/>
                    <a:pt x="176" y="171"/>
                  </a:cubicBezTo>
                  <a:cubicBezTo>
                    <a:pt x="186" y="173"/>
                    <a:pt x="190" y="181"/>
                    <a:pt x="192" y="19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8" y="212"/>
                    <a:pt x="204" y="212"/>
                    <a:pt x="207" y="21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4" y="106"/>
                    <a:pt x="198" y="107"/>
                    <a:pt x="196" y="109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0" y="142"/>
                    <a:pt x="186" y="146"/>
                    <a:pt x="180" y="148"/>
                  </a:cubicBezTo>
                  <a:cubicBezTo>
                    <a:pt x="174" y="150"/>
                    <a:pt x="158" y="151"/>
                    <a:pt x="137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93" y="151"/>
                    <a:pt x="91" y="151"/>
                    <a:pt x="91" y="1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17"/>
                    <a:pt x="91" y="16"/>
                    <a:pt x="106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65" y="16"/>
                    <a:pt x="181" y="16"/>
                    <a:pt x="192" y="19"/>
                  </a:cubicBezTo>
                  <a:cubicBezTo>
                    <a:pt x="218" y="25"/>
                    <a:pt x="222" y="43"/>
                    <a:pt x="230" y="66"/>
                  </a:cubicBezTo>
                  <a:cubicBezTo>
                    <a:pt x="232" y="69"/>
                    <a:pt x="241" y="68"/>
                    <a:pt x="243" y="65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9" y="9"/>
                    <a:pt x="11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49" y="16"/>
                    <a:pt x="50" y="23"/>
                    <a:pt x="50" y="75"/>
                  </a:cubicBezTo>
                  <a:cubicBezTo>
                    <a:pt x="50" y="257"/>
                    <a:pt x="50" y="257"/>
                    <a:pt x="50" y="257"/>
                  </a:cubicBezTo>
                  <a:cubicBezTo>
                    <a:pt x="50" y="310"/>
                    <a:pt x="48" y="317"/>
                    <a:pt x="19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117" y="332"/>
                    <a:pt x="117" y="332"/>
                    <a:pt x="117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75" y="264"/>
                    <a:pt x="275" y="264"/>
                    <a:pt x="275" y="264"/>
                  </a:cubicBezTo>
                  <a:cubicBezTo>
                    <a:pt x="273" y="259"/>
                    <a:pt x="266" y="258"/>
                    <a:pt x="262" y="26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152" y="1883"/>
              <a:ext cx="109" cy="190"/>
            </a:xfrm>
            <a:custGeom>
              <a:avLst/>
              <a:gdLst>
                <a:gd name="T0" fmla="*/ 136 w 199"/>
                <a:gd name="T1" fmla="*/ 159 h 349"/>
                <a:gd name="T2" fmla="*/ 96 w 199"/>
                <a:gd name="T3" fmla="*/ 133 h 349"/>
                <a:gd name="T4" fmla="*/ 53 w 199"/>
                <a:gd name="T5" fmla="*/ 71 h 349"/>
                <a:gd name="T6" fmla="*/ 113 w 199"/>
                <a:gd name="T7" fmla="*/ 15 h 349"/>
                <a:gd name="T8" fmla="*/ 182 w 199"/>
                <a:gd name="T9" fmla="*/ 72 h 349"/>
                <a:gd name="T10" fmla="*/ 194 w 199"/>
                <a:gd name="T11" fmla="*/ 71 h 349"/>
                <a:gd name="T12" fmla="*/ 185 w 199"/>
                <a:gd name="T13" fmla="*/ 9 h 349"/>
                <a:gd name="T14" fmla="*/ 168 w 199"/>
                <a:gd name="T15" fmla="*/ 6 h 349"/>
                <a:gd name="T16" fmla="*/ 121 w 199"/>
                <a:gd name="T17" fmla="*/ 0 h 349"/>
                <a:gd name="T18" fmla="*/ 18 w 199"/>
                <a:gd name="T19" fmla="*/ 86 h 349"/>
                <a:gd name="T20" fmla="*/ 72 w 199"/>
                <a:gd name="T21" fmla="*/ 173 h 349"/>
                <a:gd name="T22" fmla="*/ 120 w 199"/>
                <a:gd name="T23" fmla="*/ 204 h 349"/>
                <a:gd name="T24" fmla="*/ 161 w 199"/>
                <a:gd name="T25" fmla="*/ 275 h 349"/>
                <a:gd name="T26" fmla="*/ 99 w 199"/>
                <a:gd name="T27" fmla="*/ 333 h 349"/>
                <a:gd name="T28" fmla="*/ 12 w 199"/>
                <a:gd name="T29" fmla="*/ 258 h 349"/>
                <a:gd name="T30" fmla="*/ 0 w 199"/>
                <a:gd name="T31" fmla="*/ 259 h 349"/>
                <a:gd name="T32" fmla="*/ 13 w 199"/>
                <a:gd name="T33" fmla="*/ 330 h 349"/>
                <a:gd name="T34" fmla="*/ 92 w 199"/>
                <a:gd name="T35" fmla="*/ 349 h 349"/>
                <a:gd name="T36" fmla="*/ 199 w 199"/>
                <a:gd name="T37" fmla="*/ 255 h 349"/>
                <a:gd name="T38" fmla="*/ 136 w 199"/>
                <a:gd name="T39" fmla="*/ 1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49">
                  <a:moveTo>
                    <a:pt x="136" y="159"/>
                  </a:moveTo>
                  <a:cubicBezTo>
                    <a:pt x="96" y="133"/>
                    <a:pt x="96" y="133"/>
                    <a:pt x="96" y="133"/>
                  </a:cubicBezTo>
                  <a:cubicBezTo>
                    <a:pt x="77" y="121"/>
                    <a:pt x="53" y="101"/>
                    <a:pt x="53" y="71"/>
                  </a:cubicBezTo>
                  <a:cubicBezTo>
                    <a:pt x="53" y="48"/>
                    <a:pt x="64" y="15"/>
                    <a:pt x="113" y="15"/>
                  </a:cubicBezTo>
                  <a:cubicBezTo>
                    <a:pt x="161" y="15"/>
                    <a:pt x="175" y="48"/>
                    <a:pt x="182" y="72"/>
                  </a:cubicBezTo>
                  <a:cubicBezTo>
                    <a:pt x="184" y="75"/>
                    <a:pt x="192" y="74"/>
                    <a:pt x="194" y="71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9"/>
                    <a:pt x="174" y="8"/>
                    <a:pt x="168" y="6"/>
                  </a:cubicBezTo>
                  <a:cubicBezTo>
                    <a:pt x="154" y="2"/>
                    <a:pt x="136" y="0"/>
                    <a:pt x="121" y="0"/>
                  </a:cubicBezTo>
                  <a:cubicBezTo>
                    <a:pt x="55" y="0"/>
                    <a:pt x="18" y="39"/>
                    <a:pt x="18" y="86"/>
                  </a:cubicBezTo>
                  <a:cubicBezTo>
                    <a:pt x="18" y="128"/>
                    <a:pt x="47" y="157"/>
                    <a:pt x="72" y="173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57" y="228"/>
                    <a:pt x="161" y="253"/>
                    <a:pt x="161" y="275"/>
                  </a:cubicBezTo>
                  <a:cubicBezTo>
                    <a:pt x="161" y="305"/>
                    <a:pt x="141" y="333"/>
                    <a:pt x="99" y="333"/>
                  </a:cubicBezTo>
                  <a:cubicBezTo>
                    <a:pt x="40" y="333"/>
                    <a:pt x="19" y="284"/>
                    <a:pt x="12" y="258"/>
                  </a:cubicBezTo>
                  <a:cubicBezTo>
                    <a:pt x="10" y="255"/>
                    <a:pt x="2" y="256"/>
                    <a:pt x="0" y="259"/>
                  </a:cubicBezTo>
                  <a:cubicBezTo>
                    <a:pt x="13" y="330"/>
                    <a:pt x="13" y="330"/>
                    <a:pt x="13" y="330"/>
                  </a:cubicBezTo>
                  <a:cubicBezTo>
                    <a:pt x="23" y="335"/>
                    <a:pt x="50" y="349"/>
                    <a:pt x="92" y="349"/>
                  </a:cubicBezTo>
                  <a:cubicBezTo>
                    <a:pt x="157" y="349"/>
                    <a:pt x="199" y="311"/>
                    <a:pt x="199" y="255"/>
                  </a:cubicBezTo>
                  <a:cubicBezTo>
                    <a:pt x="199" y="207"/>
                    <a:pt x="168" y="178"/>
                    <a:pt x="136" y="159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403" y="1887"/>
              <a:ext cx="175" cy="181"/>
            </a:xfrm>
            <a:custGeom>
              <a:avLst/>
              <a:gdLst>
                <a:gd name="T0" fmla="*/ 275 w 321"/>
                <a:gd name="T1" fmla="*/ 0 h 332"/>
                <a:gd name="T2" fmla="*/ 71 w 321"/>
                <a:gd name="T3" fmla="*/ 0 h 332"/>
                <a:gd name="T4" fmla="*/ 66 w 321"/>
                <a:gd name="T5" fmla="*/ 0 h 332"/>
                <a:gd name="T6" fmla="*/ 16 w 321"/>
                <a:gd name="T7" fmla="*/ 0 h 332"/>
                <a:gd name="T8" fmla="*/ 0 w 321"/>
                <a:gd name="T9" fmla="*/ 59 h 332"/>
                <a:gd name="T10" fmla="*/ 13 w 321"/>
                <a:gd name="T11" fmla="*/ 63 h 332"/>
                <a:gd name="T12" fmla="*/ 36 w 321"/>
                <a:gd name="T13" fmla="*/ 28 h 332"/>
                <a:gd name="T14" fmla="*/ 98 w 321"/>
                <a:gd name="T15" fmla="*/ 16 h 332"/>
                <a:gd name="T16" fmla="*/ 125 w 321"/>
                <a:gd name="T17" fmla="*/ 16 h 332"/>
                <a:gd name="T18" fmla="*/ 140 w 321"/>
                <a:gd name="T19" fmla="*/ 32 h 332"/>
                <a:gd name="T20" fmla="*/ 140 w 321"/>
                <a:gd name="T21" fmla="*/ 257 h 332"/>
                <a:gd name="T22" fmla="*/ 109 w 321"/>
                <a:gd name="T23" fmla="*/ 320 h 332"/>
                <a:gd name="T24" fmla="*/ 91 w 321"/>
                <a:gd name="T25" fmla="*/ 321 h 332"/>
                <a:gd name="T26" fmla="*/ 90 w 321"/>
                <a:gd name="T27" fmla="*/ 332 h 332"/>
                <a:gd name="T28" fmla="*/ 228 w 321"/>
                <a:gd name="T29" fmla="*/ 332 h 332"/>
                <a:gd name="T30" fmla="*/ 228 w 321"/>
                <a:gd name="T31" fmla="*/ 321 h 332"/>
                <a:gd name="T32" fmla="*/ 212 w 321"/>
                <a:gd name="T33" fmla="*/ 320 h 332"/>
                <a:gd name="T34" fmla="*/ 182 w 321"/>
                <a:gd name="T35" fmla="*/ 257 h 332"/>
                <a:gd name="T36" fmla="*/ 182 w 321"/>
                <a:gd name="T37" fmla="*/ 33 h 332"/>
                <a:gd name="T38" fmla="*/ 196 w 321"/>
                <a:gd name="T39" fmla="*/ 16 h 332"/>
                <a:gd name="T40" fmla="*/ 232 w 321"/>
                <a:gd name="T41" fmla="*/ 16 h 332"/>
                <a:gd name="T42" fmla="*/ 291 w 321"/>
                <a:gd name="T43" fmla="*/ 28 h 332"/>
                <a:gd name="T44" fmla="*/ 303 w 321"/>
                <a:gd name="T45" fmla="*/ 65 h 332"/>
                <a:gd name="T46" fmla="*/ 316 w 321"/>
                <a:gd name="T47" fmla="*/ 64 h 332"/>
                <a:gd name="T48" fmla="*/ 321 w 321"/>
                <a:gd name="T49" fmla="*/ 0 h 332"/>
                <a:gd name="T50" fmla="*/ 275 w 321"/>
                <a:gd name="T5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332">
                  <a:moveTo>
                    <a:pt x="275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63"/>
                    <a:pt x="9" y="66"/>
                    <a:pt x="13" y="63"/>
                  </a:cubicBezTo>
                  <a:cubicBezTo>
                    <a:pt x="18" y="50"/>
                    <a:pt x="23" y="39"/>
                    <a:pt x="36" y="28"/>
                  </a:cubicBezTo>
                  <a:cubicBezTo>
                    <a:pt x="48" y="17"/>
                    <a:pt x="76" y="16"/>
                    <a:pt x="98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40" y="16"/>
                    <a:pt x="140" y="16"/>
                    <a:pt x="140" y="32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40" y="310"/>
                    <a:pt x="138" y="317"/>
                    <a:pt x="109" y="320"/>
                  </a:cubicBezTo>
                  <a:cubicBezTo>
                    <a:pt x="91" y="321"/>
                    <a:pt x="91" y="321"/>
                    <a:pt x="91" y="321"/>
                  </a:cubicBezTo>
                  <a:cubicBezTo>
                    <a:pt x="88" y="323"/>
                    <a:pt x="88" y="329"/>
                    <a:pt x="90" y="332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30" y="329"/>
                    <a:pt x="231" y="323"/>
                    <a:pt x="228" y="321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183" y="317"/>
                    <a:pt x="182" y="310"/>
                    <a:pt x="182" y="257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16"/>
                    <a:pt x="181" y="16"/>
                    <a:pt x="196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60" y="16"/>
                    <a:pt x="279" y="20"/>
                    <a:pt x="291" y="28"/>
                  </a:cubicBezTo>
                  <a:cubicBezTo>
                    <a:pt x="298" y="34"/>
                    <a:pt x="302" y="52"/>
                    <a:pt x="303" y="65"/>
                  </a:cubicBezTo>
                  <a:cubicBezTo>
                    <a:pt x="306" y="68"/>
                    <a:pt x="314" y="68"/>
                    <a:pt x="316" y="64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540" y="2148"/>
              <a:ext cx="115" cy="267"/>
            </a:xfrm>
            <a:custGeom>
              <a:avLst/>
              <a:gdLst>
                <a:gd name="T0" fmla="*/ 21 w 211"/>
                <a:gd name="T1" fmla="*/ 468 h 490"/>
                <a:gd name="T2" fmla="*/ 5 w 211"/>
                <a:gd name="T3" fmla="*/ 471 h 490"/>
                <a:gd name="T4" fmla="*/ 4 w 211"/>
                <a:gd name="T5" fmla="*/ 490 h 490"/>
                <a:gd name="T6" fmla="*/ 207 w 211"/>
                <a:gd name="T7" fmla="*/ 490 h 490"/>
                <a:gd name="T8" fmla="*/ 206 w 211"/>
                <a:gd name="T9" fmla="*/ 471 h 490"/>
                <a:gd name="T10" fmla="*/ 190 w 211"/>
                <a:gd name="T11" fmla="*/ 468 h 490"/>
                <a:gd name="T12" fmla="*/ 148 w 211"/>
                <a:gd name="T13" fmla="*/ 383 h 490"/>
                <a:gd name="T14" fmla="*/ 148 w 211"/>
                <a:gd name="T15" fmla="*/ 107 h 490"/>
                <a:gd name="T16" fmla="*/ 190 w 211"/>
                <a:gd name="T17" fmla="*/ 22 h 490"/>
                <a:gd name="T18" fmla="*/ 206 w 211"/>
                <a:gd name="T19" fmla="*/ 20 h 490"/>
                <a:gd name="T20" fmla="*/ 207 w 211"/>
                <a:gd name="T21" fmla="*/ 0 h 490"/>
                <a:gd name="T22" fmla="*/ 4 w 211"/>
                <a:gd name="T23" fmla="*/ 0 h 490"/>
                <a:gd name="T24" fmla="*/ 5 w 211"/>
                <a:gd name="T25" fmla="*/ 20 h 490"/>
                <a:gd name="T26" fmla="*/ 21 w 211"/>
                <a:gd name="T27" fmla="*/ 22 h 490"/>
                <a:gd name="T28" fmla="*/ 62 w 211"/>
                <a:gd name="T29" fmla="*/ 107 h 490"/>
                <a:gd name="T30" fmla="*/ 62 w 211"/>
                <a:gd name="T31" fmla="*/ 383 h 490"/>
                <a:gd name="T32" fmla="*/ 21 w 211"/>
                <a:gd name="T33" fmla="*/ 46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490">
                  <a:moveTo>
                    <a:pt x="21" y="468"/>
                  </a:move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11" y="485"/>
                    <a:pt x="211" y="475"/>
                    <a:pt x="206" y="471"/>
                  </a:cubicBezTo>
                  <a:cubicBezTo>
                    <a:pt x="190" y="468"/>
                    <a:pt x="190" y="468"/>
                    <a:pt x="190" y="468"/>
                  </a:cubicBezTo>
                  <a:cubicBezTo>
                    <a:pt x="155" y="464"/>
                    <a:pt x="148" y="462"/>
                    <a:pt x="148" y="38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29"/>
                    <a:pt x="155" y="26"/>
                    <a:pt x="190" y="22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11" y="15"/>
                    <a:pt x="211" y="5"/>
                    <a:pt x="20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15"/>
                    <a:pt x="5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56" y="26"/>
                    <a:pt x="62" y="29"/>
                    <a:pt x="62" y="107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462"/>
                    <a:pt x="56" y="464"/>
                    <a:pt x="21" y="46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5008" y="2148"/>
              <a:ext cx="263" cy="271"/>
            </a:xfrm>
            <a:custGeom>
              <a:avLst/>
              <a:gdLst>
                <a:gd name="T0" fmla="*/ 480 w 483"/>
                <a:gd name="T1" fmla="*/ 477 h 496"/>
                <a:gd name="T2" fmla="*/ 429 w 483"/>
                <a:gd name="T3" fmla="*/ 454 h 496"/>
                <a:gd name="T4" fmla="*/ 297 w 483"/>
                <a:gd name="T5" fmla="*/ 261 h 496"/>
                <a:gd name="T6" fmla="*/ 297 w 483"/>
                <a:gd name="T7" fmla="*/ 249 h 496"/>
                <a:gd name="T8" fmla="*/ 386 w 483"/>
                <a:gd name="T9" fmla="*/ 132 h 496"/>
                <a:gd name="T10" fmla="*/ 321 w 483"/>
                <a:gd name="T11" fmla="*/ 23 h 496"/>
                <a:gd name="T12" fmla="*/ 235 w 483"/>
                <a:gd name="T13" fmla="*/ 1 h 496"/>
                <a:gd name="T14" fmla="*/ 218 w 483"/>
                <a:gd name="T15" fmla="*/ 0 h 496"/>
                <a:gd name="T16" fmla="*/ 87 w 483"/>
                <a:gd name="T17" fmla="*/ 0 h 496"/>
                <a:gd name="T18" fmla="*/ 65 w 483"/>
                <a:gd name="T19" fmla="*/ 1 h 496"/>
                <a:gd name="T20" fmla="*/ 9 w 483"/>
                <a:gd name="T21" fmla="*/ 5 h 496"/>
                <a:gd name="T22" fmla="*/ 9 w 483"/>
                <a:gd name="T23" fmla="*/ 26 h 496"/>
                <a:gd name="T24" fmla="*/ 28 w 483"/>
                <a:gd name="T25" fmla="*/ 28 h 496"/>
                <a:gd name="T26" fmla="*/ 64 w 483"/>
                <a:gd name="T27" fmla="*/ 112 h 496"/>
                <a:gd name="T28" fmla="*/ 64 w 483"/>
                <a:gd name="T29" fmla="*/ 383 h 496"/>
                <a:gd name="T30" fmla="*/ 22 w 483"/>
                <a:gd name="T31" fmla="*/ 468 h 496"/>
                <a:gd name="T32" fmla="*/ 6 w 483"/>
                <a:gd name="T33" fmla="*/ 471 h 496"/>
                <a:gd name="T34" fmla="*/ 5 w 483"/>
                <a:gd name="T35" fmla="*/ 490 h 496"/>
                <a:gd name="T36" fmla="*/ 209 w 483"/>
                <a:gd name="T37" fmla="*/ 490 h 496"/>
                <a:gd name="T38" fmla="*/ 208 w 483"/>
                <a:gd name="T39" fmla="*/ 471 h 496"/>
                <a:gd name="T40" fmla="*/ 191 w 483"/>
                <a:gd name="T41" fmla="*/ 468 h 496"/>
                <a:gd name="T42" fmla="*/ 150 w 483"/>
                <a:gd name="T43" fmla="*/ 383 h 496"/>
                <a:gd name="T44" fmla="*/ 150 w 483"/>
                <a:gd name="T45" fmla="*/ 288 h 496"/>
                <a:gd name="T46" fmla="*/ 173 w 483"/>
                <a:gd name="T47" fmla="*/ 272 h 496"/>
                <a:gd name="T48" fmla="*/ 219 w 483"/>
                <a:gd name="T49" fmla="*/ 297 h 496"/>
                <a:gd name="T50" fmla="*/ 277 w 483"/>
                <a:gd name="T51" fmla="*/ 398 h 496"/>
                <a:gd name="T52" fmla="*/ 432 w 483"/>
                <a:gd name="T53" fmla="*/ 496 h 496"/>
                <a:gd name="T54" fmla="*/ 481 w 483"/>
                <a:gd name="T55" fmla="*/ 491 h 496"/>
                <a:gd name="T56" fmla="*/ 480 w 483"/>
                <a:gd name="T57" fmla="*/ 477 h 496"/>
                <a:gd name="T58" fmla="*/ 185 w 483"/>
                <a:gd name="T59" fmla="*/ 244 h 496"/>
                <a:gd name="T60" fmla="*/ 150 w 483"/>
                <a:gd name="T61" fmla="*/ 218 h 496"/>
                <a:gd name="T62" fmla="*/ 150 w 483"/>
                <a:gd name="T63" fmla="*/ 64 h 496"/>
                <a:gd name="T64" fmla="*/ 189 w 483"/>
                <a:gd name="T65" fmla="*/ 28 h 496"/>
                <a:gd name="T66" fmla="*/ 291 w 483"/>
                <a:gd name="T67" fmla="*/ 138 h 496"/>
                <a:gd name="T68" fmla="*/ 185 w 483"/>
                <a:gd name="T69" fmla="*/ 24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96">
                  <a:moveTo>
                    <a:pt x="480" y="477"/>
                  </a:moveTo>
                  <a:cubicBezTo>
                    <a:pt x="471" y="476"/>
                    <a:pt x="449" y="471"/>
                    <a:pt x="429" y="454"/>
                  </a:cubicBezTo>
                  <a:cubicBezTo>
                    <a:pt x="394" y="425"/>
                    <a:pt x="357" y="362"/>
                    <a:pt x="297" y="261"/>
                  </a:cubicBezTo>
                  <a:cubicBezTo>
                    <a:pt x="294" y="257"/>
                    <a:pt x="293" y="251"/>
                    <a:pt x="297" y="249"/>
                  </a:cubicBezTo>
                  <a:cubicBezTo>
                    <a:pt x="334" y="234"/>
                    <a:pt x="386" y="200"/>
                    <a:pt x="386" y="132"/>
                  </a:cubicBezTo>
                  <a:cubicBezTo>
                    <a:pt x="386" y="78"/>
                    <a:pt x="359" y="43"/>
                    <a:pt x="321" y="23"/>
                  </a:cubicBezTo>
                  <a:cubicBezTo>
                    <a:pt x="299" y="11"/>
                    <a:pt x="269" y="4"/>
                    <a:pt x="235" y="1"/>
                  </a:cubicBezTo>
                  <a:cubicBezTo>
                    <a:pt x="233" y="1"/>
                    <a:pt x="229" y="0"/>
                    <a:pt x="21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0"/>
                    <a:pt x="67" y="1"/>
                    <a:pt x="65" y="1"/>
                  </a:cubicBezTo>
                  <a:cubicBezTo>
                    <a:pt x="45" y="2"/>
                    <a:pt x="26" y="3"/>
                    <a:pt x="9" y="5"/>
                  </a:cubicBezTo>
                  <a:cubicBezTo>
                    <a:pt x="4" y="9"/>
                    <a:pt x="4" y="20"/>
                    <a:pt x="9" y="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63" y="32"/>
                    <a:pt x="64" y="40"/>
                    <a:pt x="64" y="112"/>
                  </a:cubicBezTo>
                  <a:cubicBezTo>
                    <a:pt x="64" y="383"/>
                    <a:pt x="64" y="383"/>
                    <a:pt x="64" y="383"/>
                  </a:cubicBezTo>
                  <a:cubicBezTo>
                    <a:pt x="64" y="462"/>
                    <a:pt x="57" y="464"/>
                    <a:pt x="22" y="468"/>
                  </a:cubicBezTo>
                  <a:cubicBezTo>
                    <a:pt x="6" y="471"/>
                    <a:pt x="6" y="471"/>
                    <a:pt x="6" y="471"/>
                  </a:cubicBezTo>
                  <a:cubicBezTo>
                    <a:pt x="0" y="475"/>
                    <a:pt x="1" y="485"/>
                    <a:pt x="5" y="490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12" y="485"/>
                    <a:pt x="212" y="475"/>
                    <a:pt x="208" y="471"/>
                  </a:cubicBezTo>
                  <a:cubicBezTo>
                    <a:pt x="191" y="468"/>
                    <a:pt x="191" y="468"/>
                    <a:pt x="191" y="468"/>
                  </a:cubicBezTo>
                  <a:cubicBezTo>
                    <a:pt x="156" y="464"/>
                    <a:pt x="150" y="462"/>
                    <a:pt x="150" y="383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150" y="273"/>
                    <a:pt x="150" y="272"/>
                    <a:pt x="173" y="272"/>
                  </a:cubicBezTo>
                  <a:cubicBezTo>
                    <a:pt x="197" y="272"/>
                    <a:pt x="205" y="275"/>
                    <a:pt x="219" y="297"/>
                  </a:cubicBezTo>
                  <a:cubicBezTo>
                    <a:pt x="236" y="326"/>
                    <a:pt x="257" y="367"/>
                    <a:pt x="277" y="398"/>
                  </a:cubicBezTo>
                  <a:cubicBezTo>
                    <a:pt x="323" y="467"/>
                    <a:pt x="361" y="496"/>
                    <a:pt x="432" y="496"/>
                  </a:cubicBezTo>
                  <a:cubicBezTo>
                    <a:pt x="458" y="496"/>
                    <a:pt x="472" y="494"/>
                    <a:pt x="481" y="491"/>
                  </a:cubicBezTo>
                  <a:cubicBezTo>
                    <a:pt x="483" y="488"/>
                    <a:pt x="483" y="480"/>
                    <a:pt x="480" y="477"/>
                  </a:cubicBezTo>
                  <a:close/>
                  <a:moveTo>
                    <a:pt x="185" y="244"/>
                  </a:moveTo>
                  <a:cubicBezTo>
                    <a:pt x="150" y="244"/>
                    <a:pt x="150" y="242"/>
                    <a:pt x="150" y="218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30"/>
                    <a:pt x="150" y="28"/>
                    <a:pt x="189" y="28"/>
                  </a:cubicBezTo>
                  <a:cubicBezTo>
                    <a:pt x="254" y="28"/>
                    <a:pt x="291" y="79"/>
                    <a:pt x="291" y="138"/>
                  </a:cubicBezTo>
                  <a:cubicBezTo>
                    <a:pt x="291" y="208"/>
                    <a:pt x="258" y="244"/>
                    <a:pt x="185" y="244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24" y="2148"/>
              <a:ext cx="217" cy="267"/>
            </a:xfrm>
            <a:custGeom>
              <a:avLst/>
              <a:gdLst>
                <a:gd name="T0" fmla="*/ 376 w 399"/>
                <a:gd name="T1" fmla="*/ 380 h 490"/>
                <a:gd name="T2" fmla="*/ 248 w 399"/>
                <a:gd name="T3" fmla="*/ 460 h 490"/>
                <a:gd name="T4" fmla="*/ 168 w 399"/>
                <a:gd name="T5" fmla="*/ 444 h 490"/>
                <a:gd name="T6" fmla="*/ 155 w 399"/>
                <a:gd name="T7" fmla="*/ 368 h 490"/>
                <a:gd name="T8" fmla="*/ 155 w 399"/>
                <a:gd name="T9" fmla="*/ 107 h 490"/>
                <a:gd name="T10" fmla="*/ 197 w 399"/>
                <a:gd name="T11" fmla="*/ 23 h 490"/>
                <a:gd name="T12" fmla="*/ 213 w 399"/>
                <a:gd name="T13" fmla="*/ 20 h 490"/>
                <a:gd name="T14" fmla="*/ 214 w 399"/>
                <a:gd name="T15" fmla="*/ 0 h 490"/>
                <a:gd name="T16" fmla="*/ 6 w 399"/>
                <a:gd name="T17" fmla="*/ 0 h 490"/>
                <a:gd name="T18" fmla="*/ 7 w 399"/>
                <a:gd name="T19" fmla="*/ 20 h 490"/>
                <a:gd name="T20" fmla="*/ 28 w 399"/>
                <a:gd name="T21" fmla="*/ 23 h 490"/>
                <a:gd name="T22" fmla="*/ 69 w 399"/>
                <a:gd name="T23" fmla="*/ 107 h 490"/>
                <a:gd name="T24" fmla="*/ 69 w 399"/>
                <a:gd name="T25" fmla="*/ 383 h 490"/>
                <a:gd name="T26" fmla="*/ 28 w 399"/>
                <a:gd name="T27" fmla="*/ 467 h 490"/>
                <a:gd name="T28" fmla="*/ 5 w 399"/>
                <a:gd name="T29" fmla="*/ 471 h 490"/>
                <a:gd name="T30" fmla="*/ 4 w 399"/>
                <a:gd name="T31" fmla="*/ 490 h 490"/>
                <a:gd name="T32" fmla="*/ 113 w 399"/>
                <a:gd name="T33" fmla="*/ 490 h 490"/>
                <a:gd name="T34" fmla="*/ 190 w 399"/>
                <a:gd name="T35" fmla="*/ 490 h 490"/>
                <a:gd name="T36" fmla="*/ 369 w 399"/>
                <a:gd name="T37" fmla="*/ 490 h 490"/>
                <a:gd name="T38" fmla="*/ 399 w 399"/>
                <a:gd name="T39" fmla="*/ 385 h 490"/>
                <a:gd name="T40" fmla="*/ 376 w 399"/>
                <a:gd name="T41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9" h="490">
                  <a:moveTo>
                    <a:pt x="376" y="380"/>
                  </a:moveTo>
                  <a:cubicBezTo>
                    <a:pt x="342" y="457"/>
                    <a:pt x="330" y="460"/>
                    <a:pt x="248" y="460"/>
                  </a:cubicBezTo>
                  <a:cubicBezTo>
                    <a:pt x="189" y="460"/>
                    <a:pt x="177" y="454"/>
                    <a:pt x="168" y="444"/>
                  </a:cubicBezTo>
                  <a:cubicBezTo>
                    <a:pt x="157" y="431"/>
                    <a:pt x="155" y="405"/>
                    <a:pt x="155" y="368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30"/>
                    <a:pt x="162" y="28"/>
                    <a:pt x="197" y="23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8" y="17"/>
                    <a:pt x="218" y="6"/>
                    <a:pt x="2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2" y="17"/>
                    <a:pt x="7" y="2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62" y="28"/>
                    <a:pt x="69" y="30"/>
                    <a:pt x="69" y="107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69" y="460"/>
                    <a:pt x="62" y="463"/>
                    <a:pt x="28" y="467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4"/>
                    <a:pt x="0" y="485"/>
                    <a:pt x="4" y="490"/>
                  </a:cubicBezTo>
                  <a:cubicBezTo>
                    <a:pt x="113" y="490"/>
                    <a:pt x="113" y="490"/>
                    <a:pt x="113" y="490"/>
                  </a:cubicBezTo>
                  <a:cubicBezTo>
                    <a:pt x="190" y="490"/>
                    <a:pt x="190" y="490"/>
                    <a:pt x="190" y="490"/>
                  </a:cubicBezTo>
                  <a:cubicBezTo>
                    <a:pt x="369" y="490"/>
                    <a:pt x="369" y="490"/>
                    <a:pt x="369" y="490"/>
                  </a:cubicBezTo>
                  <a:cubicBezTo>
                    <a:pt x="399" y="385"/>
                    <a:pt x="399" y="385"/>
                    <a:pt x="399" y="385"/>
                  </a:cubicBezTo>
                  <a:cubicBezTo>
                    <a:pt x="396" y="379"/>
                    <a:pt x="384" y="376"/>
                    <a:pt x="376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274" y="2148"/>
              <a:ext cx="227" cy="267"/>
            </a:xfrm>
            <a:custGeom>
              <a:avLst/>
              <a:gdLst>
                <a:gd name="T0" fmla="*/ 392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59 w 416"/>
                <a:gd name="T7" fmla="*/ 367 h 490"/>
                <a:gd name="T8" fmla="*/ 159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0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0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59 w 416"/>
                <a:gd name="T31" fmla="*/ 199 h 490"/>
                <a:gd name="T32" fmla="*/ 159 w 416"/>
                <a:gd name="T33" fmla="*/ 74 h 490"/>
                <a:gd name="T34" fmla="*/ 191 w 416"/>
                <a:gd name="T35" fmla="*/ 30 h 490"/>
                <a:gd name="T36" fmla="*/ 241 w 416"/>
                <a:gd name="T37" fmla="*/ 30 h 490"/>
                <a:gd name="T38" fmla="*/ 300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59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3 w 416"/>
                <a:gd name="T57" fmla="*/ 107 h 490"/>
                <a:gd name="T58" fmla="*/ 73 w 416"/>
                <a:gd name="T59" fmla="*/ 383 h 490"/>
                <a:gd name="T60" fmla="*/ 32 w 416"/>
                <a:gd name="T61" fmla="*/ 468 h 490"/>
                <a:gd name="T62" fmla="*/ 4 w 416"/>
                <a:gd name="T63" fmla="*/ 471 h 490"/>
                <a:gd name="T64" fmla="*/ 3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2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2" y="380"/>
                  </a:moveTo>
                  <a:cubicBezTo>
                    <a:pt x="366" y="440"/>
                    <a:pt x="350" y="462"/>
                    <a:pt x="256" y="460"/>
                  </a:cubicBezTo>
                  <a:cubicBezTo>
                    <a:pt x="193" y="460"/>
                    <a:pt x="181" y="454"/>
                    <a:pt x="172" y="444"/>
                  </a:cubicBezTo>
                  <a:cubicBezTo>
                    <a:pt x="161" y="431"/>
                    <a:pt x="159" y="405"/>
                    <a:pt x="159" y="367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9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7" y="253"/>
                    <a:pt x="290" y="254"/>
                    <a:pt x="295" y="285"/>
                  </a:cubicBezTo>
                  <a:cubicBezTo>
                    <a:pt x="300" y="315"/>
                    <a:pt x="300" y="315"/>
                    <a:pt x="300" y="315"/>
                  </a:cubicBezTo>
                  <a:cubicBezTo>
                    <a:pt x="305" y="319"/>
                    <a:pt x="316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6" y="156"/>
                    <a:pt x="305" y="157"/>
                    <a:pt x="300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7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59" y="218"/>
                    <a:pt x="159" y="199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32"/>
                    <a:pt x="159" y="30"/>
                    <a:pt x="19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0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5"/>
                    <a:pt x="15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3" y="29"/>
                    <a:pt x="73" y="107"/>
                  </a:cubicBezTo>
                  <a:cubicBezTo>
                    <a:pt x="73" y="383"/>
                    <a:pt x="73" y="383"/>
                    <a:pt x="73" y="383"/>
                  </a:cubicBezTo>
                  <a:cubicBezTo>
                    <a:pt x="73" y="462"/>
                    <a:pt x="67" y="464"/>
                    <a:pt x="32" y="468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0" y="475"/>
                    <a:pt x="0" y="485"/>
                    <a:pt x="3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2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698" y="2141"/>
              <a:ext cx="258" cy="281"/>
            </a:xfrm>
            <a:custGeom>
              <a:avLst/>
              <a:gdLst>
                <a:gd name="T0" fmla="*/ 438 w 473"/>
                <a:gd name="T1" fmla="*/ 488 h 514"/>
                <a:gd name="T2" fmla="*/ 473 w 473"/>
                <a:gd name="T3" fmla="*/ 377 h 514"/>
                <a:gd name="T4" fmla="*/ 451 w 473"/>
                <a:gd name="T5" fmla="*/ 374 h 514"/>
                <a:gd name="T6" fmla="*/ 296 w 473"/>
                <a:gd name="T7" fmla="*/ 484 h 514"/>
                <a:gd name="T8" fmla="*/ 101 w 473"/>
                <a:gd name="T9" fmla="*/ 249 h 514"/>
                <a:gd name="T10" fmla="*/ 290 w 473"/>
                <a:gd name="T11" fmla="*/ 30 h 514"/>
                <a:gd name="T12" fmla="*/ 434 w 473"/>
                <a:gd name="T13" fmla="*/ 138 h 514"/>
                <a:gd name="T14" fmla="*/ 458 w 473"/>
                <a:gd name="T15" fmla="*/ 137 h 514"/>
                <a:gd name="T16" fmla="*/ 448 w 473"/>
                <a:gd name="T17" fmla="*/ 21 h 514"/>
                <a:gd name="T18" fmla="*/ 427 w 473"/>
                <a:gd name="T19" fmla="*/ 17 h 514"/>
                <a:gd name="T20" fmla="*/ 299 w 473"/>
                <a:gd name="T21" fmla="*/ 0 h 514"/>
                <a:gd name="T22" fmla="*/ 94 w 473"/>
                <a:gd name="T23" fmla="*/ 64 h 514"/>
                <a:gd name="T24" fmla="*/ 0 w 473"/>
                <a:gd name="T25" fmla="*/ 260 h 514"/>
                <a:gd name="T26" fmla="*/ 106 w 473"/>
                <a:gd name="T27" fmla="*/ 464 h 514"/>
                <a:gd name="T28" fmla="*/ 296 w 473"/>
                <a:gd name="T29" fmla="*/ 514 h 514"/>
                <a:gd name="T30" fmla="*/ 397 w 473"/>
                <a:gd name="T31" fmla="*/ 500 h 514"/>
                <a:gd name="T32" fmla="*/ 438 w 473"/>
                <a:gd name="T33" fmla="*/ 48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3" h="514">
                  <a:moveTo>
                    <a:pt x="438" y="488"/>
                  </a:moveTo>
                  <a:cubicBezTo>
                    <a:pt x="473" y="377"/>
                    <a:pt x="473" y="377"/>
                    <a:pt x="473" y="377"/>
                  </a:cubicBezTo>
                  <a:cubicBezTo>
                    <a:pt x="469" y="370"/>
                    <a:pt x="457" y="367"/>
                    <a:pt x="451" y="374"/>
                  </a:cubicBezTo>
                  <a:cubicBezTo>
                    <a:pt x="430" y="422"/>
                    <a:pt x="389" y="484"/>
                    <a:pt x="296" y="484"/>
                  </a:cubicBezTo>
                  <a:cubicBezTo>
                    <a:pt x="200" y="484"/>
                    <a:pt x="101" y="407"/>
                    <a:pt x="101" y="249"/>
                  </a:cubicBezTo>
                  <a:cubicBezTo>
                    <a:pt x="101" y="97"/>
                    <a:pt x="196" y="30"/>
                    <a:pt x="290" y="30"/>
                  </a:cubicBezTo>
                  <a:cubicBezTo>
                    <a:pt x="388" y="30"/>
                    <a:pt x="422" y="92"/>
                    <a:pt x="434" y="138"/>
                  </a:cubicBezTo>
                  <a:cubicBezTo>
                    <a:pt x="439" y="144"/>
                    <a:pt x="453" y="143"/>
                    <a:pt x="458" y="137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1" y="20"/>
                    <a:pt x="436" y="19"/>
                    <a:pt x="427" y="17"/>
                  </a:cubicBezTo>
                  <a:cubicBezTo>
                    <a:pt x="392" y="8"/>
                    <a:pt x="341" y="0"/>
                    <a:pt x="299" y="0"/>
                  </a:cubicBezTo>
                  <a:cubicBezTo>
                    <a:pt x="224" y="0"/>
                    <a:pt x="149" y="22"/>
                    <a:pt x="94" y="64"/>
                  </a:cubicBezTo>
                  <a:cubicBezTo>
                    <a:pt x="39" y="106"/>
                    <a:pt x="0" y="173"/>
                    <a:pt x="0" y="260"/>
                  </a:cubicBezTo>
                  <a:cubicBezTo>
                    <a:pt x="0" y="357"/>
                    <a:pt x="46" y="425"/>
                    <a:pt x="106" y="464"/>
                  </a:cubicBezTo>
                  <a:cubicBezTo>
                    <a:pt x="159" y="499"/>
                    <a:pt x="222" y="514"/>
                    <a:pt x="296" y="514"/>
                  </a:cubicBezTo>
                  <a:cubicBezTo>
                    <a:pt x="334" y="514"/>
                    <a:pt x="374" y="506"/>
                    <a:pt x="397" y="500"/>
                  </a:cubicBezTo>
                  <a:cubicBezTo>
                    <a:pt x="400" y="499"/>
                    <a:pt x="436" y="489"/>
                    <a:pt x="438" y="48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990" y="2148"/>
              <a:ext cx="227" cy="267"/>
            </a:xfrm>
            <a:custGeom>
              <a:avLst/>
              <a:gdLst>
                <a:gd name="T0" fmla="*/ 393 w 417"/>
                <a:gd name="T1" fmla="*/ 380 h 490"/>
                <a:gd name="T2" fmla="*/ 256 w 417"/>
                <a:gd name="T3" fmla="*/ 460 h 490"/>
                <a:gd name="T4" fmla="*/ 173 w 417"/>
                <a:gd name="T5" fmla="*/ 444 h 490"/>
                <a:gd name="T6" fmla="*/ 160 w 417"/>
                <a:gd name="T7" fmla="*/ 367 h 490"/>
                <a:gd name="T8" fmla="*/ 160 w 417"/>
                <a:gd name="T9" fmla="*/ 273 h 490"/>
                <a:gd name="T10" fmla="*/ 178 w 417"/>
                <a:gd name="T11" fmla="*/ 253 h 490"/>
                <a:gd name="T12" fmla="*/ 213 w 417"/>
                <a:gd name="T13" fmla="*/ 253 h 490"/>
                <a:gd name="T14" fmla="*/ 296 w 417"/>
                <a:gd name="T15" fmla="*/ 285 h 490"/>
                <a:gd name="T16" fmla="*/ 301 w 417"/>
                <a:gd name="T17" fmla="*/ 315 h 490"/>
                <a:gd name="T18" fmla="*/ 322 w 417"/>
                <a:gd name="T19" fmla="*/ 316 h 490"/>
                <a:gd name="T20" fmla="*/ 322 w 417"/>
                <a:gd name="T21" fmla="*/ 160 h 490"/>
                <a:gd name="T22" fmla="*/ 301 w 417"/>
                <a:gd name="T23" fmla="*/ 161 h 490"/>
                <a:gd name="T24" fmla="*/ 296 w 417"/>
                <a:gd name="T25" fmla="*/ 187 h 490"/>
                <a:gd name="T26" fmla="*/ 213 w 417"/>
                <a:gd name="T27" fmla="*/ 219 h 490"/>
                <a:gd name="T28" fmla="*/ 178 w 417"/>
                <a:gd name="T29" fmla="*/ 219 h 490"/>
                <a:gd name="T30" fmla="*/ 160 w 417"/>
                <a:gd name="T31" fmla="*/ 199 h 490"/>
                <a:gd name="T32" fmla="*/ 160 w 417"/>
                <a:gd name="T33" fmla="*/ 74 h 490"/>
                <a:gd name="T34" fmla="*/ 192 w 417"/>
                <a:gd name="T35" fmla="*/ 30 h 490"/>
                <a:gd name="T36" fmla="*/ 242 w 417"/>
                <a:gd name="T37" fmla="*/ 30 h 490"/>
                <a:gd name="T38" fmla="*/ 301 w 417"/>
                <a:gd name="T39" fmla="*/ 37 h 490"/>
                <a:gd name="T40" fmla="*/ 348 w 417"/>
                <a:gd name="T41" fmla="*/ 104 h 490"/>
                <a:gd name="T42" fmla="*/ 371 w 417"/>
                <a:gd name="T43" fmla="*/ 101 h 490"/>
                <a:gd name="T44" fmla="*/ 360 w 417"/>
                <a:gd name="T45" fmla="*/ 0 h 490"/>
                <a:gd name="T46" fmla="*/ 259 w 417"/>
                <a:gd name="T47" fmla="*/ 0 h 490"/>
                <a:gd name="T48" fmla="*/ 118 w 417"/>
                <a:gd name="T49" fmla="*/ 0 h 490"/>
                <a:gd name="T50" fmla="*/ 20 w 417"/>
                <a:gd name="T51" fmla="*/ 0 h 490"/>
                <a:gd name="T52" fmla="*/ 21 w 417"/>
                <a:gd name="T53" fmla="*/ 20 h 490"/>
                <a:gd name="T54" fmla="*/ 32 w 417"/>
                <a:gd name="T55" fmla="*/ 21 h 490"/>
                <a:gd name="T56" fmla="*/ 74 w 417"/>
                <a:gd name="T57" fmla="*/ 107 h 490"/>
                <a:gd name="T58" fmla="*/ 74 w 417"/>
                <a:gd name="T59" fmla="*/ 383 h 490"/>
                <a:gd name="T60" fmla="*/ 32 w 417"/>
                <a:gd name="T61" fmla="*/ 468 h 490"/>
                <a:gd name="T62" fmla="*/ 5 w 417"/>
                <a:gd name="T63" fmla="*/ 471 h 490"/>
                <a:gd name="T64" fmla="*/ 4 w 417"/>
                <a:gd name="T65" fmla="*/ 490 h 490"/>
                <a:gd name="T66" fmla="*/ 118 w 417"/>
                <a:gd name="T67" fmla="*/ 490 h 490"/>
                <a:gd name="T68" fmla="*/ 202 w 417"/>
                <a:gd name="T69" fmla="*/ 490 h 490"/>
                <a:gd name="T70" fmla="*/ 387 w 417"/>
                <a:gd name="T71" fmla="*/ 490 h 490"/>
                <a:gd name="T72" fmla="*/ 417 w 417"/>
                <a:gd name="T73" fmla="*/ 385 h 490"/>
                <a:gd name="T74" fmla="*/ 393 w 417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7" h="490">
                  <a:moveTo>
                    <a:pt x="393" y="380"/>
                  </a:moveTo>
                  <a:cubicBezTo>
                    <a:pt x="367" y="440"/>
                    <a:pt x="351" y="462"/>
                    <a:pt x="256" y="460"/>
                  </a:cubicBezTo>
                  <a:cubicBezTo>
                    <a:pt x="194" y="460"/>
                    <a:pt x="181" y="454"/>
                    <a:pt x="173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1" y="253"/>
                    <a:pt x="178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1" y="254"/>
                    <a:pt x="296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6" y="187"/>
                    <a:pt x="296" y="187"/>
                    <a:pt x="296" y="187"/>
                  </a:cubicBezTo>
                  <a:cubicBezTo>
                    <a:pt x="291" y="218"/>
                    <a:pt x="278" y="219"/>
                    <a:pt x="213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61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62" y="30"/>
                    <a:pt x="284" y="32"/>
                    <a:pt x="301" y="37"/>
                  </a:cubicBezTo>
                  <a:cubicBezTo>
                    <a:pt x="325" y="43"/>
                    <a:pt x="336" y="61"/>
                    <a:pt x="348" y="104"/>
                  </a:cubicBezTo>
                  <a:cubicBezTo>
                    <a:pt x="354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5"/>
                    <a:pt x="16" y="15"/>
                    <a:pt x="2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1" y="475"/>
                    <a:pt x="0" y="485"/>
                    <a:pt x="4" y="490"/>
                  </a:cubicBezTo>
                  <a:cubicBezTo>
                    <a:pt x="118" y="490"/>
                    <a:pt x="118" y="490"/>
                    <a:pt x="118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7" y="490"/>
                    <a:pt x="387" y="490"/>
                    <a:pt x="387" y="490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2" y="377"/>
                    <a:pt x="400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256" y="2141"/>
              <a:ext cx="172" cy="281"/>
            </a:xfrm>
            <a:custGeom>
              <a:avLst/>
              <a:gdLst>
                <a:gd name="T0" fmla="*/ 214 w 316"/>
                <a:gd name="T1" fmla="*/ 223 h 514"/>
                <a:gd name="T2" fmla="*/ 168 w 316"/>
                <a:gd name="T3" fmla="*/ 199 h 514"/>
                <a:gd name="T4" fmla="*/ 98 w 316"/>
                <a:gd name="T5" fmla="*/ 108 h 514"/>
                <a:gd name="T6" fmla="*/ 182 w 316"/>
                <a:gd name="T7" fmla="*/ 30 h 514"/>
                <a:gd name="T8" fmla="*/ 282 w 316"/>
                <a:gd name="T9" fmla="*/ 118 h 514"/>
                <a:gd name="T10" fmla="*/ 306 w 316"/>
                <a:gd name="T11" fmla="*/ 116 h 514"/>
                <a:gd name="T12" fmla="*/ 290 w 316"/>
                <a:gd name="T13" fmla="*/ 16 h 514"/>
                <a:gd name="T14" fmla="*/ 188 w 316"/>
                <a:gd name="T15" fmla="*/ 0 h 514"/>
                <a:gd name="T16" fmla="*/ 25 w 316"/>
                <a:gd name="T17" fmla="*/ 136 h 514"/>
                <a:gd name="T18" fmla="*/ 130 w 316"/>
                <a:gd name="T19" fmla="*/ 279 h 514"/>
                <a:gd name="T20" fmla="*/ 162 w 316"/>
                <a:gd name="T21" fmla="*/ 297 h 514"/>
                <a:gd name="T22" fmla="*/ 237 w 316"/>
                <a:gd name="T23" fmla="*/ 405 h 514"/>
                <a:gd name="T24" fmla="*/ 149 w 316"/>
                <a:gd name="T25" fmla="*/ 484 h 514"/>
                <a:gd name="T26" fmla="*/ 23 w 316"/>
                <a:gd name="T27" fmla="*/ 367 h 514"/>
                <a:gd name="T28" fmla="*/ 0 w 316"/>
                <a:gd name="T29" fmla="*/ 370 h 514"/>
                <a:gd name="T30" fmla="*/ 22 w 316"/>
                <a:gd name="T31" fmla="*/ 483 h 514"/>
                <a:gd name="T32" fmla="*/ 144 w 316"/>
                <a:gd name="T33" fmla="*/ 514 h 514"/>
                <a:gd name="T34" fmla="*/ 316 w 316"/>
                <a:gd name="T35" fmla="*/ 369 h 514"/>
                <a:gd name="T36" fmla="*/ 214 w 316"/>
                <a:gd name="T37" fmla="*/ 22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514">
                  <a:moveTo>
                    <a:pt x="214" y="223"/>
                  </a:moveTo>
                  <a:cubicBezTo>
                    <a:pt x="168" y="199"/>
                    <a:pt x="168" y="199"/>
                    <a:pt x="168" y="199"/>
                  </a:cubicBezTo>
                  <a:cubicBezTo>
                    <a:pt x="119" y="173"/>
                    <a:pt x="98" y="139"/>
                    <a:pt x="98" y="108"/>
                  </a:cubicBezTo>
                  <a:cubicBezTo>
                    <a:pt x="98" y="69"/>
                    <a:pt x="122" y="30"/>
                    <a:pt x="182" y="30"/>
                  </a:cubicBezTo>
                  <a:cubicBezTo>
                    <a:pt x="245" y="30"/>
                    <a:pt x="271" y="80"/>
                    <a:pt x="282" y="118"/>
                  </a:cubicBezTo>
                  <a:cubicBezTo>
                    <a:pt x="288" y="124"/>
                    <a:pt x="302" y="123"/>
                    <a:pt x="306" y="11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55" y="9"/>
                    <a:pt x="227" y="0"/>
                    <a:pt x="188" y="0"/>
                  </a:cubicBezTo>
                  <a:cubicBezTo>
                    <a:pt x="80" y="0"/>
                    <a:pt x="25" y="63"/>
                    <a:pt x="25" y="136"/>
                  </a:cubicBezTo>
                  <a:cubicBezTo>
                    <a:pt x="25" y="203"/>
                    <a:pt x="74" y="248"/>
                    <a:pt x="130" y="279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217" y="328"/>
                    <a:pt x="237" y="362"/>
                    <a:pt x="237" y="405"/>
                  </a:cubicBezTo>
                  <a:cubicBezTo>
                    <a:pt x="237" y="450"/>
                    <a:pt x="205" y="484"/>
                    <a:pt x="149" y="484"/>
                  </a:cubicBezTo>
                  <a:cubicBezTo>
                    <a:pt x="76" y="484"/>
                    <a:pt x="36" y="405"/>
                    <a:pt x="23" y="367"/>
                  </a:cubicBezTo>
                  <a:cubicBezTo>
                    <a:pt x="17" y="362"/>
                    <a:pt x="4" y="362"/>
                    <a:pt x="0" y="370"/>
                  </a:cubicBezTo>
                  <a:cubicBezTo>
                    <a:pt x="22" y="483"/>
                    <a:pt x="22" y="483"/>
                    <a:pt x="22" y="483"/>
                  </a:cubicBezTo>
                  <a:cubicBezTo>
                    <a:pt x="37" y="492"/>
                    <a:pt x="76" y="514"/>
                    <a:pt x="144" y="514"/>
                  </a:cubicBezTo>
                  <a:cubicBezTo>
                    <a:pt x="251" y="514"/>
                    <a:pt x="316" y="454"/>
                    <a:pt x="316" y="369"/>
                  </a:cubicBezTo>
                  <a:cubicBezTo>
                    <a:pt x="316" y="294"/>
                    <a:pt x="263" y="248"/>
                    <a:pt x="214" y="223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463" y="2148"/>
              <a:ext cx="263" cy="267"/>
            </a:xfrm>
            <a:custGeom>
              <a:avLst/>
              <a:gdLst>
                <a:gd name="T0" fmla="*/ 412 w 483"/>
                <a:gd name="T1" fmla="*/ 0 h 490"/>
                <a:gd name="T2" fmla="*/ 109 w 483"/>
                <a:gd name="T3" fmla="*/ 0 h 490"/>
                <a:gd name="T4" fmla="*/ 25 w 483"/>
                <a:gd name="T5" fmla="*/ 0 h 490"/>
                <a:gd name="T6" fmla="*/ 0 w 483"/>
                <a:gd name="T7" fmla="*/ 93 h 490"/>
                <a:gd name="T8" fmla="*/ 24 w 483"/>
                <a:gd name="T9" fmla="*/ 98 h 490"/>
                <a:gd name="T10" fmla="*/ 139 w 483"/>
                <a:gd name="T11" fmla="*/ 30 h 490"/>
                <a:gd name="T12" fmla="*/ 181 w 483"/>
                <a:gd name="T13" fmla="*/ 30 h 490"/>
                <a:gd name="T14" fmla="*/ 201 w 483"/>
                <a:gd name="T15" fmla="*/ 63 h 490"/>
                <a:gd name="T16" fmla="*/ 201 w 483"/>
                <a:gd name="T17" fmla="*/ 383 h 490"/>
                <a:gd name="T18" fmla="*/ 159 w 483"/>
                <a:gd name="T19" fmla="*/ 467 h 490"/>
                <a:gd name="T20" fmla="*/ 128 w 483"/>
                <a:gd name="T21" fmla="*/ 471 h 490"/>
                <a:gd name="T22" fmla="*/ 127 w 483"/>
                <a:gd name="T23" fmla="*/ 490 h 490"/>
                <a:gd name="T24" fmla="*/ 356 w 483"/>
                <a:gd name="T25" fmla="*/ 490 h 490"/>
                <a:gd name="T26" fmla="*/ 355 w 483"/>
                <a:gd name="T27" fmla="*/ 471 h 490"/>
                <a:gd name="T28" fmla="*/ 328 w 483"/>
                <a:gd name="T29" fmla="*/ 468 h 490"/>
                <a:gd name="T30" fmla="*/ 287 w 483"/>
                <a:gd name="T31" fmla="*/ 383 h 490"/>
                <a:gd name="T32" fmla="*/ 287 w 483"/>
                <a:gd name="T33" fmla="*/ 63 h 490"/>
                <a:gd name="T34" fmla="*/ 307 w 483"/>
                <a:gd name="T35" fmla="*/ 30 h 490"/>
                <a:gd name="T36" fmla="*/ 349 w 483"/>
                <a:gd name="T37" fmla="*/ 30 h 490"/>
                <a:gd name="T38" fmla="*/ 452 w 483"/>
                <a:gd name="T39" fmla="*/ 102 h 490"/>
                <a:gd name="T40" fmla="*/ 475 w 483"/>
                <a:gd name="T41" fmla="*/ 100 h 490"/>
                <a:gd name="T42" fmla="*/ 483 w 483"/>
                <a:gd name="T43" fmla="*/ 0 h 490"/>
                <a:gd name="T44" fmla="*/ 412 w 483"/>
                <a:gd name="T4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490">
                  <a:moveTo>
                    <a:pt x="41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100"/>
                    <a:pt x="18" y="103"/>
                    <a:pt x="24" y="98"/>
                  </a:cubicBezTo>
                  <a:cubicBezTo>
                    <a:pt x="51" y="38"/>
                    <a:pt x="71" y="30"/>
                    <a:pt x="139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200" y="30"/>
                    <a:pt x="201" y="32"/>
                    <a:pt x="201" y="63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201" y="462"/>
                    <a:pt x="194" y="464"/>
                    <a:pt x="159" y="467"/>
                  </a:cubicBezTo>
                  <a:cubicBezTo>
                    <a:pt x="128" y="471"/>
                    <a:pt x="128" y="471"/>
                    <a:pt x="128" y="471"/>
                  </a:cubicBezTo>
                  <a:cubicBezTo>
                    <a:pt x="124" y="474"/>
                    <a:pt x="124" y="485"/>
                    <a:pt x="127" y="490"/>
                  </a:cubicBezTo>
                  <a:cubicBezTo>
                    <a:pt x="356" y="490"/>
                    <a:pt x="356" y="490"/>
                    <a:pt x="356" y="490"/>
                  </a:cubicBezTo>
                  <a:cubicBezTo>
                    <a:pt x="360" y="485"/>
                    <a:pt x="360" y="475"/>
                    <a:pt x="355" y="471"/>
                  </a:cubicBezTo>
                  <a:cubicBezTo>
                    <a:pt x="328" y="468"/>
                    <a:pt x="328" y="468"/>
                    <a:pt x="328" y="468"/>
                  </a:cubicBezTo>
                  <a:cubicBezTo>
                    <a:pt x="294" y="464"/>
                    <a:pt x="287" y="462"/>
                    <a:pt x="287" y="383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7" y="32"/>
                    <a:pt x="288" y="30"/>
                    <a:pt x="307" y="30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429" y="30"/>
                    <a:pt x="443" y="44"/>
                    <a:pt x="452" y="102"/>
                  </a:cubicBezTo>
                  <a:cubicBezTo>
                    <a:pt x="459" y="107"/>
                    <a:pt x="472" y="106"/>
                    <a:pt x="475" y="100"/>
                  </a:cubicBezTo>
                  <a:cubicBezTo>
                    <a:pt x="483" y="0"/>
                    <a:pt x="483" y="0"/>
                    <a:pt x="483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754" y="2148"/>
              <a:ext cx="227" cy="267"/>
            </a:xfrm>
            <a:custGeom>
              <a:avLst/>
              <a:gdLst>
                <a:gd name="T0" fmla="*/ 393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60 w 416"/>
                <a:gd name="T7" fmla="*/ 367 h 490"/>
                <a:gd name="T8" fmla="*/ 160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1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1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60 w 416"/>
                <a:gd name="T31" fmla="*/ 199 h 490"/>
                <a:gd name="T32" fmla="*/ 160 w 416"/>
                <a:gd name="T33" fmla="*/ 74 h 490"/>
                <a:gd name="T34" fmla="*/ 192 w 416"/>
                <a:gd name="T35" fmla="*/ 30 h 490"/>
                <a:gd name="T36" fmla="*/ 241 w 416"/>
                <a:gd name="T37" fmla="*/ 30 h 490"/>
                <a:gd name="T38" fmla="*/ 301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60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4 w 416"/>
                <a:gd name="T57" fmla="*/ 107 h 490"/>
                <a:gd name="T58" fmla="*/ 74 w 416"/>
                <a:gd name="T59" fmla="*/ 383 h 490"/>
                <a:gd name="T60" fmla="*/ 32 w 416"/>
                <a:gd name="T61" fmla="*/ 468 h 490"/>
                <a:gd name="T62" fmla="*/ 5 w 416"/>
                <a:gd name="T63" fmla="*/ 471 h 490"/>
                <a:gd name="T64" fmla="*/ 4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3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3" y="380"/>
                  </a:moveTo>
                  <a:cubicBezTo>
                    <a:pt x="367" y="440"/>
                    <a:pt x="350" y="462"/>
                    <a:pt x="256" y="460"/>
                  </a:cubicBezTo>
                  <a:cubicBezTo>
                    <a:pt x="194" y="460"/>
                    <a:pt x="181" y="454"/>
                    <a:pt x="172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0" y="254"/>
                    <a:pt x="295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8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1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5"/>
                    <a:pt x="16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8837 -0.078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6 L -0.24983 0.10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2536" y="2247714"/>
            <a:ext cx="8229600" cy="5738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4" y="4785060"/>
            <a:ext cx="1040732" cy="278342"/>
          </a:xfrm>
          <a:prstGeom prst="rect">
            <a:avLst/>
          </a:prstGeom>
        </p:spPr>
      </p:pic>
      <p:sp>
        <p:nvSpPr>
          <p:cNvPr id="9" name="Freeform 18"/>
          <p:cNvSpPr>
            <a:spLocks/>
          </p:cNvSpPr>
          <p:nvPr userDrawn="1"/>
        </p:nvSpPr>
        <p:spPr bwMode="auto">
          <a:xfrm>
            <a:off x="7963303" y="-692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0" name="Freeform 18"/>
          <p:cNvSpPr>
            <a:spLocks/>
          </p:cNvSpPr>
          <p:nvPr userDrawn="1"/>
        </p:nvSpPr>
        <p:spPr bwMode="auto">
          <a:xfrm rot="10800000">
            <a:off x="-8467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634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9" y="267494"/>
            <a:ext cx="2156203" cy="5755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69672"/>
            <a:ext cx="9144000" cy="327382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9.1 cm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861560"/>
            <a:ext cx="8229600" cy="558062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67544" y="1383618"/>
            <a:ext cx="8240122" cy="324036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6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057"/>
            <a:ext cx="2156203" cy="57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383618"/>
            <a:ext cx="7740000" cy="108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2679762"/>
            <a:ext cx="7740000" cy="162018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5" y="4387582"/>
            <a:ext cx="7747155" cy="3239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8229600" cy="359258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409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1410"/>
            <a:ext cx="9144000" cy="400409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11.2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656" y="2480304"/>
            <a:ext cx="3905336" cy="210767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2382" y="1555751"/>
            <a:ext cx="3947610" cy="9095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160133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4180493" y="3173054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557339"/>
            <a:ext cx="4176713" cy="31956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Picture size 11.6W x 8.9H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1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  <p15:guide id="5" orient="horz" pos="3003">
          <p15:clr>
            <a:srgbClr val="FBAE40"/>
          </p15:clr>
        </p15:guide>
        <p15:guide id="6" orient="horz" pos="985">
          <p15:clr>
            <a:srgbClr val="FBAE40"/>
          </p15:clr>
        </p15:guide>
        <p15:guide id="7" pos="38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4618856" cy="3484568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085402"/>
            <a:ext cx="3923928" cy="348456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9.7 cm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92200"/>
            <a:ext cx="4040188" cy="344841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092200"/>
            <a:ext cx="4041775" cy="344841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sz="3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8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8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44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44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82"/>
            <a:ext cx="2962672" cy="78990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338184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9.4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1" y="3975906"/>
            <a:ext cx="8247705" cy="91110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10698"/>
            <a:ext cx="8244336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3863"/>
            <a:ext cx="8229600" cy="5738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656" y="2480304"/>
            <a:ext cx="7740000" cy="2174002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8949" y="1552774"/>
            <a:ext cx="8039236" cy="7651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160133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0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4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pos="249" userDrawn="1">
          <p15:clr>
            <a:srgbClr val="FBAE40"/>
          </p15:clr>
        </p15:guide>
        <p15:guide id="5" orient="horz" pos="3003" userDrawn="1">
          <p15:clr>
            <a:srgbClr val="FBAE40"/>
          </p15:clr>
        </p15:guide>
        <p15:guide id="6" orient="horz" pos="985" userDrawn="1">
          <p15:clr>
            <a:srgbClr val="FBAE40"/>
          </p15:clr>
        </p15:guide>
        <p15:guide id="7" pos="3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8229600" cy="359258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409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1410"/>
            <a:ext cx="9144000" cy="400409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11.2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4618856" cy="3484568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085402"/>
            <a:ext cx="3923928" cy="348456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9.7 cm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92200"/>
            <a:ext cx="4040188" cy="34484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092200"/>
            <a:ext cx="4041775" cy="34484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8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8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44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44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6" r:id="rId3"/>
    <p:sldLayoutId id="2147483663" r:id="rId4"/>
    <p:sldLayoutId id="2147483747" r:id="rId5"/>
    <p:sldLayoutId id="2147483667" r:id="rId6"/>
    <p:sldLayoutId id="2147483753" r:id="rId7"/>
    <p:sldLayoutId id="2147483672" r:id="rId8"/>
    <p:sldLayoutId id="2147483750" r:id="rId9"/>
    <p:sldLayoutId id="2147483669" r:id="rId10"/>
    <p:sldLayoutId id="2147483671" r:id="rId11"/>
    <p:sldLayoutId id="2147483664" r:id="rId12"/>
    <p:sldLayoutId id="2147483665" r:id="rId13"/>
    <p:sldLayoutId id="21474837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bg1"/>
        </a:buClr>
        <a:buFont typeface="Trebuchet MS" pitchFamily="34" charset="0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49" r:id="rId4"/>
    <p:sldLayoutId id="2147483739" r:id="rId5"/>
    <p:sldLayoutId id="2147483755" r:id="rId6"/>
    <p:sldLayoutId id="2147483740" r:id="rId7"/>
    <p:sldLayoutId id="2147483752" r:id="rId8"/>
    <p:sldLayoutId id="2147483741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know0.co.uk/?p=26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vs5UGJVV97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" y="1958975"/>
            <a:ext cx="8358226" cy="2808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Department of Mathematics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Nick Foster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Global Conference of Actuaries, Mumbai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January 2018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7" y="1022075"/>
            <a:ext cx="8465501" cy="432048"/>
          </a:xfrm>
        </p:spPr>
        <p:txBody>
          <a:bodyPr/>
          <a:lstStyle/>
          <a:p>
            <a:r>
              <a:rPr lang="en-GB" dirty="0" smtClean="0"/>
              <a:t>Curriculum 2019: one university’s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1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focus at Leicester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784" y="1085850"/>
            <a:ext cx="3119965" cy="2782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771" y="3867894"/>
            <a:ext cx="3117327" cy="12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2019 Transformation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85404"/>
            <a:ext cx="6858000" cy="2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Leicester’s Actuarial Science Programmes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87524" y="698450"/>
            <a:ext cx="8172908" cy="378023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endParaRPr lang="en-GB" sz="2900" dirty="0" smtClean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smtClean="0"/>
              <a:t>BSc </a:t>
            </a:r>
            <a:r>
              <a:rPr lang="en-GB" sz="5600" dirty="0"/>
              <a:t>Mathematics and Actuarial Science – With Industry – 3 or 4 </a:t>
            </a:r>
            <a:r>
              <a:rPr lang="en-GB" sz="5600" dirty="0" smtClean="0"/>
              <a:t>years</a:t>
            </a:r>
            <a:endParaRPr lang="en-GB" sz="5600" dirty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/>
              <a:t>BSc accredited by the Institute and Faculty of Actuaries (</a:t>
            </a:r>
            <a:r>
              <a:rPr lang="en-GB" sz="5600" dirty="0" err="1"/>
              <a:t>IFoA</a:t>
            </a:r>
            <a:r>
              <a:rPr lang="en-GB" sz="5600" dirty="0"/>
              <a:t>) offering exemptions from Core Principles stage of the professional exams</a:t>
            </a:r>
            <a:r>
              <a:rPr lang="en-GB" sz="5600" dirty="0" smtClean="0"/>
              <a:t>.</a:t>
            </a:r>
            <a:endParaRPr lang="en-GB" sz="5600" dirty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/>
              <a:t>PGDip/MSc Actuarial Science – 1 year campus </a:t>
            </a:r>
            <a:r>
              <a:rPr lang="en-GB" sz="5600" dirty="0" smtClean="0"/>
              <a:t>based </a:t>
            </a:r>
            <a:r>
              <a:rPr lang="en-GB" sz="5600" dirty="0" smtClean="0"/>
              <a:t>full-time</a:t>
            </a:r>
            <a:endParaRPr lang="en-GB" sz="5600" dirty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err="1"/>
              <a:t>PgDip</a:t>
            </a:r>
            <a:r>
              <a:rPr lang="en-GB" sz="5600" dirty="0"/>
              <a:t>/</a:t>
            </a:r>
            <a:r>
              <a:rPr lang="en-GB" sz="5600" dirty="0" err="1"/>
              <a:t>Msc</a:t>
            </a:r>
            <a:r>
              <a:rPr lang="en-GB" sz="5600" dirty="0"/>
              <a:t> Actuarial Science – Distance Learning – 2 or 3 years </a:t>
            </a:r>
            <a:r>
              <a:rPr lang="en-GB" sz="5600" dirty="0" smtClean="0"/>
              <a:t>part-time</a:t>
            </a:r>
            <a:endParaRPr lang="en-GB" sz="5600" dirty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/>
              <a:t>MSc courses accredited by the </a:t>
            </a:r>
            <a:r>
              <a:rPr lang="en-GB" sz="5600" dirty="0" err="1"/>
              <a:t>IFoA</a:t>
            </a:r>
            <a:r>
              <a:rPr lang="en-GB" sz="5600" dirty="0"/>
              <a:t> offering exemptions from Core Principles and Core Practice modules (from Sept 2019 campus-based and Sept 2020 distance learning</a:t>
            </a:r>
            <a:r>
              <a:rPr lang="en-GB" sz="5600" dirty="0" smtClean="0"/>
              <a:t>).</a:t>
            </a:r>
            <a:endParaRPr lang="en-GB" sz="5600" dirty="0"/>
          </a:p>
          <a:p>
            <a:pPr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smtClean="0"/>
              <a:t>WHICH COURSE SOUNDS OF MOST INTEREST FOR </a:t>
            </a:r>
            <a:r>
              <a:rPr lang="en-GB" sz="5600" b="1" dirty="0" smtClean="0"/>
              <a:t>YOUR</a:t>
            </a:r>
            <a:r>
              <a:rPr lang="en-GB" sz="5600" dirty="0" smtClean="0"/>
              <a:t> EMPLOYEES?</a:t>
            </a:r>
          </a:p>
          <a:p>
            <a:pPr lvl="1"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smtClean="0"/>
              <a:t>MSc </a:t>
            </a:r>
            <a:r>
              <a:rPr lang="en-GB" sz="5600" dirty="0" smtClean="0"/>
              <a:t>distance learning</a:t>
            </a:r>
          </a:p>
          <a:p>
            <a:pPr lvl="1"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smtClean="0"/>
              <a:t>MSc </a:t>
            </a:r>
            <a:r>
              <a:rPr lang="en-GB" sz="5600" dirty="0" smtClean="0"/>
              <a:t>campus-based</a:t>
            </a:r>
          </a:p>
          <a:p>
            <a:pPr lvl="1">
              <a:lnSpc>
                <a:spcPct val="140000"/>
              </a:lnSpc>
              <a:buClr>
                <a:schemeClr val="accent1">
                  <a:lumMod val="75000"/>
                </a:schemeClr>
              </a:buClr>
            </a:pPr>
            <a:r>
              <a:rPr lang="en-GB" sz="5600" dirty="0" smtClean="0"/>
              <a:t>BSc campus-based</a:t>
            </a:r>
            <a:endParaRPr lang="en-GB" sz="5600" dirty="0"/>
          </a:p>
          <a:p>
            <a:pPr marL="0" indent="0">
              <a:lnSpc>
                <a:spcPct val="8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GB" dirty="0"/>
          </a:p>
          <a:p>
            <a:pPr marL="0" indent="0">
              <a:lnSpc>
                <a:spcPct val="80000"/>
              </a:lnSpc>
              <a:buNone/>
            </a:pPr>
            <a:endParaRPr lang="en-GB" sz="2175" dirty="0"/>
          </a:p>
          <a:p>
            <a:pPr marL="280800" indent="-280988">
              <a:lnSpc>
                <a:spcPct val="80000"/>
              </a:lnSpc>
              <a:buClr>
                <a:srgbClr val="990000"/>
              </a:buClr>
            </a:pPr>
            <a:endParaRPr lang="en-GB" dirty="0" smtClean="0"/>
          </a:p>
        </p:txBody>
      </p:sp>
      <p:sp>
        <p:nvSpPr>
          <p:cNvPr id="4" name="pp_status"/>
          <p:cNvSpPr txBox="1"/>
          <p:nvPr/>
        </p:nvSpPr>
        <p:spPr>
          <a:xfrm>
            <a:off x="5715000" y="48260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GB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85900" y="234153"/>
            <a:ext cx="6172200" cy="573881"/>
          </a:xfrm>
        </p:spPr>
        <p:txBody>
          <a:bodyPr/>
          <a:lstStyle/>
          <a:p>
            <a:r>
              <a:rPr lang="en-GB" dirty="0" smtClean="0"/>
              <a:t>Distance Learning MSc in Actuarial Science – what we currently teach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1385646" y="1275792"/>
            <a:ext cx="6534726" cy="37802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175" dirty="0"/>
          </a:p>
          <a:p>
            <a:pPr marL="280800" indent="-280988">
              <a:lnSpc>
                <a:spcPct val="80000"/>
              </a:lnSpc>
              <a:buClr>
                <a:srgbClr val="990000"/>
              </a:buClr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5" y="998423"/>
            <a:ext cx="4099217" cy="39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168528"/>
            <a:ext cx="5978553" cy="405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Study the DL MSc at </a:t>
            </a:r>
            <a:r>
              <a:rPr lang="en-GB" dirty="0" smtClean="0"/>
              <a:t>Leicester?</a:t>
            </a:r>
            <a:endParaRPr lang="en-GB" dirty="0"/>
          </a:p>
        </p:txBody>
      </p:sp>
      <p:cxnSp>
        <p:nvCxnSpPr>
          <p:cNvPr id="19" name="Straight Connector 18"/>
          <p:cNvCxnSpPr>
            <a:stCxn id="5" idx="1"/>
            <a:endCxn id="13" idx="5"/>
          </p:cNvCxnSpPr>
          <p:nvPr/>
        </p:nvCxnSpPr>
        <p:spPr>
          <a:xfrm flipH="1" flipV="1">
            <a:off x="3074849" y="2139727"/>
            <a:ext cx="1451206" cy="881039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66834" y="2714303"/>
            <a:ext cx="897365" cy="10756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6D6E71"/>
                </a:solidFill>
              </a:rPr>
              <a:t>Early adoption of Curriculum 2019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177" y="3070623"/>
            <a:ext cx="1819385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  <a:endCxn id="11" idx="7"/>
          </p:cNvCxnSpPr>
          <p:nvPr/>
        </p:nvCxnSpPr>
        <p:spPr>
          <a:xfrm flipH="1">
            <a:off x="3262919" y="3135319"/>
            <a:ext cx="1263136" cy="670109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5"/>
            <a:endCxn id="9" idx="1"/>
          </p:cNvCxnSpPr>
          <p:nvPr/>
        </p:nvCxnSpPr>
        <p:spPr>
          <a:xfrm>
            <a:off x="4631808" y="3135319"/>
            <a:ext cx="681680" cy="46640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93181" y="2193708"/>
            <a:ext cx="1943649" cy="879689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31794" y="3089482"/>
            <a:ext cx="1819385" cy="6956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7"/>
          </p:cNvCxnSpPr>
          <p:nvPr/>
        </p:nvCxnSpPr>
        <p:spPr>
          <a:xfrm flipH="1">
            <a:off x="4631795" y="2328527"/>
            <a:ext cx="608891" cy="692264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78925" y="3135319"/>
            <a:ext cx="0" cy="440570"/>
          </a:xfrm>
          <a:prstGeom prst="line">
            <a:avLst/>
          </a:prstGeom>
          <a:ln w="6350">
            <a:solidFill>
              <a:srgbClr val="8283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155179" y="1653618"/>
            <a:ext cx="772616" cy="837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7000" rIns="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6D6E71"/>
                </a:solidFill>
              </a:rPr>
              <a:t>Employer Steering Board</a:t>
            </a:r>
          </a:p>
        </p:txBody>
      </p:sp>
      <p:sp>
        <p:nvSpPr>
          <p:cNvPr id="7" name="Oval 6"/>
          <p:cNvSpPr/>
          <p:nvPr/>
        </p:nvSpPr>
        <p:spPr>
          <a:xfrm>
            <a:off x="6463843" y="1383618"/>
            <a:ext cx="1021847" cy="1107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8B9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spc="-15" dirty="0">
                <a:solidFill>
                  <a:srgbClr val="6D6E71"/>
                </a:solidFill>
              </a:rPr>
              <a:t>Industry focused teaching</a:t>
            </a:r>
          </a:p>
        </p:txBody>
      </p:sp>
      <p:sp>
        <p:nvSpPr>
          <p:cNvPr id="9" name="Oval 8"/>
          <p:cNvSpPr/>
          <p:nvPr/>
        </p:nvSpPr>
        <p:spPr>
          <a:xfrm>
            <a:off x="5138280" y="3411923"/>
            <a:ext cx="1196308" cy="129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7000" rIns="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6D6E71"/>
                </a:solidFill>
              </a:rPr>
              <a:t>Actuarial Society (LASS)</a:t>
            </a:r>
            <a:endParaRPr lang="en-GB" sz="1200" b="1" spc="-15" dirty="0">
              <a:solidFill>
                <a:srgbClr val="6D6E7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79139" y="3584600"/>
            <a:ext cx="813362" cy="88114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spc="-8" dirty="0">
                <a:solidFill>
                  <a:srgbClr val="6D6E71"/>
                </a:solidFill>
              </a:rPr>
              <a:t>Actuarial Research</a:t>
            </a:r>
          </a:p>
        </p:txBody>
      </p:sp>
      <p:sp>
        <p:nvSpPr>
          <p:cNvPr id="11" name="Oval 10"/>
          <p:cNvSpPr/>
          <p:nvPr/>
        </p:nvSpPr>
        <p:spPr>
          <a:xfrm>
            <a:off x="2340979" y="3627922"/>
            <a:ext cx="1080120" cy="12120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spc="-15" dirty="0">
                <a:solidFill>
                  <a:srgbClr val="6D6E71"/>
                </a:solidFill>
              </a:rPr>
              <a:t>Qualified Actuaries Teaching</a:t>
            </a:r>
          </a:p>
        </p:txBody>
      </p:sp>
      <p:sp>
        <p:nvSpPr>
          <p:cNvPr id="12" name="Oval 11"/>
          <p:cNvSpPr/>
          <p:nvPr/>
        </p:nvSpPr>
        <p:spPr>
          <a:xfrm>
            <a:off x="1277634" y="2250923"/>
            <a:ext cx="1420616" cy="1539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spc="-8" dirty="0">
                <a:solidFill>
                  <a:srgbClr val="6D6E71"/>
                </a:solidFill>
              </a:rPr>
              <a:t>Accredited Programme</a:t>
            </a:r>
          </a:p>
        </p:txBody>
      </p:sp>
      <p:sp>
        <p:nvSpPr>
          <p:cNvPr id="13" name="Oval 12"/>
          <p:cNvSpPr/>
          <p:nvPr/>
        </p:nvSpPr>
        <p:spPr>
          <a:xfrm>
            <a:off x="2219320" y="1491631"/>
            <a:ext cx="1002314" cy="759293"/>
          </a:xfrm>
          <a:prstGeom prst="ellipse">
            <a:avLst/>
          </a:prstGeom>
          <a:solidFill>
            <a:schemeClr val="bg1"/>
          </a:solidFill>
          <a:ln w="19050">
            <a:solidFill>
              <a:srgbClr val="8B9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7000" rIns="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spc="-15" dirty="0">
                <a:solidFill>
                  <a:srgbClr val="6D6E71"/>
                </a:solidFill>
              </a:rPr>
              <a:t>With Industry </a:t>
            </a:r>
          </a:p>
        </p:txBody>
      </p:sp>
      <p:sp>
        <p:nvSpPr>
          <p:cNvPr id="5" name="Oval 4"/>
          <p:cNvSpPr/>
          <p:nvPr/>
        </p:nvSpPr>
        <p:spPr>
          <a:xfrm>
            <a:off x="4504155" y="2997042"/>
            <a:ext cx="149539" cy="16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7123" y="789595"/>
            <a:ext cx="1603563" cy="128980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spc="-15" dirty="0">
                <a:solidFill>
                  <a:srgbClr val="6D6E71"/>
                </a:solidFill>
              </a:rPr>
              <a:t>Become a Chartered Actuary!</a:t>
            </a:r>
          </a:p>
        </p:txBody>
      </p:sp>
      <p:cxnSp>
        <p:nvCxnSpPr>
          <p:cNvPr id="22" name="Straight Connector 21"/>
          <p:cNvCxnSpPr>
            <a:stCxn id="5" idx="0"/>
            <a:endCxn id="21" idx="4"/>
          </p:cNvCxnSpPr>
          <p:nvPr/>
        </p:nvCxnSpPr>
        <p:spPr>
          <a:xfrm flipH="1" flipV="1">
            <a:off x="4438904" y="2079396"/>
            <a:ext cx="140021" cy="917646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5646" y="472163"/>
            <a:ext cx="6172200" cy="573881"/>
          </a:xfrm>
        </p:spPr>
        <p:txBody>
          <a:bodyPr/>
          <a:lstStyle/>
          <a:p>
            <a:r>
              <a:rPr lang="en-US" dirty="0"/>
              <a:t>Graduate identity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385646" y="1113588"/>
          <a:ext cx="545460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75302" y="746909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new curriculum aims to develop graduates who:</a:t>
            </a:r>
          </a:p>
          <a:p>
            <a:endParaRPr lang="en-GB" dirty="0"/>
          </a:p>
          <a:p>
            <a:pPr lvl="1"/>
            <a:r>
              <a:rPr lang="en-GB" dirty="0"/>
              <a:t>ARE comfortable with data and manipulating </a:t>
            </a:r>
            <a:r>
              <a:rPr lang="en-GB" dirty="0" smtClean="0"/>
              <a:t>it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HAVE great team working skills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CAN communicate persuasively in speech and writing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KNOW why they are in an organisation and what they can </a:t>
            </a:r>
            <a:r>
              <a:rPr lang="en-GB" dirty="0" smtClean="0"/>
              <a:t>contribute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85646" y="168528"/>
            <a:ext cx="5978553" cy="4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6178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/>
              <a:t>We have current </a:t>
            </a:r>
            <a:r>
              <a:rPr lang="en-GB" sz="2100" dirty="0" smtClean="0"/>
              <a:t>students </a:t>
            </a:r>
            <a:r>
              <a:rPr lang="en-GB" sz="2100" dirty="0"/>
              <a:t>with many companies and organisations throughout the world</a:t>
            </a:r>
          </a:p>
        </p:txBody>
      </p:sp>
      <p:sp>
        <p:nvSpPr>
          <p:cNvPr id="3" name="AutoShape 2" descr="Image result for taylor hobson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2" descr="Image result for deloitte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34224"/>
            <a:ext cx="1257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Image result for hymans robertson"/>
          <p:cNvSpPr>
            <a:spLocks noChangeAspect="1" noChangeArrowheads="1"/>
          </p:cNvSpPr>
          <p:nvPr/>
        </p:nvSpPr>
        <p:spPr bwMode="auto">
          <a:xfrm>
            <a:off x="1143000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4" descr="Image result for hymans robertson"/>
          <p:cNvSpPr>
            <a:spLocks noChangeAspect="1" noChangeArrowheads="1"/>
          </p:cNvSpPr>
          <p:nvPr/>
        </p:nvSpPr>
        <p:spPr bwMode="auto">
          <a:xfrm>
            <a:off x="1257300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willis towers wat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11" y="1189399"/>
            <a:ext cx="1068575" cy="1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nsions regul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139871"/>
            <a:ext cx="1869740" cy="10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6" descr="Image result for world bank"/>
          <p:cNvSpPr>
            <a:spLocks noChangeAspect="1" noChangeArrowheads="1"/>
          </p:cNvSpPr>
          <p:nvPr/>
        </p:nvSpPr>
        <p:spPr bwMode="auto">
          <a:xfrm>
            <a:off x="1488281" y="120253"/>
            <a:ext cx="1517545" cy="15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world b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32" y="1224546"/>
            <a:ext cx="3256360" cy="6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zurich insurance pl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01" y="1827230"/>
            <a:ext cx="2144048" cy="13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s amlin pl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3" y="3612055"/>
            <a:ext cx="2214245" cy="4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entral bank of sri lan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14" y="3172858"/>
            <a:ext cx="1428487" cy="14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african development ban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08" y="2072574"/>
            <a:ext cx="198596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econet wireles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11" y="2518687"/>
            <a:ext cx="1256992" cy="7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thomson reuter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24" y="3480155"/>
            <a:ext cx="3313121" cy="17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36" y="1599642"/>
            <a:ext cx="8229600" cy="573881"/>
          </a:xfrm>
        </p:spPr>
        <p:txBody>
          <a:bodyPr/>
          <a:lstStyle/>
          <a:p>
            <a:r>
              <a:rPr lang="en-GB" dirty="0" smtClean="0"/>
              <a:t>Actuarial Teachers and Researchers Conference 2018 at University of Leicester</a:t>
            </a:r>
            <a:br>
              <a:rPr lang="en-GB" dirty="0" smtClean="0"/>
            </a:br>
            <a:r>
              <a:rPr lang="en-GB" dirty="0" smtClean="0"/>
              <a:t>30-31 July 2018 – SAVE THE DATE!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804" y="3075806"/>
            <a:ext cx="3024336" cy="4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049" y="1087243"/>
            <a:ext cx="3593903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" y="1958975"/>
            <a:ext cx="8358226" cy="2808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Department of Mathematics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Nick Foster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Global Conference of Actuaries, Mumbai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January 2018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7" y="1022075"/>
            <a:ext cx="8465501" cy="432048"/>
          </a:xfrm>
        </p:spPr>
        <p:txBody>
          <a:bodyPr/>
          <a:lstStyle/>
          <a:p>
            <a:r>
              <a:rPr lang="en-GB" dirty="0" smtClean="0"/>
              <a:t>Curriculum 2019: one university’s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2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Who is this person talking to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2" y="1483519"/>
            <a:ext cx="6380466" cy="32385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Nick Foster</a:t>
            </a:r>
          </a:p>
          <a:p>
            <a:pPr marL="0" indent="0">
              <a:buNone/>
            </a:pPr>
            <a:r>
              <a:rPr lang="en-GB" dirty="0"/>
              <a:t>I am an actuary, lecturer and writer</a:t>
            </a:r>
          </a:p>
          <a:p>
            <a:r>
              <a:rPr lang="en-GB" dirty="0"/>
              <a:t>Fellow of the Institute and Faculty of Actuaries</a:t>
            </a:r>
          </a:p>
          <a:p>
            <a:r>
              <a:rPr lang="en-GB" dirty="0"/>
              <a:t>Lecturer in actuarial sciences at the University of Leicester and programme director of the BSc Mathematics and Actuarial Science</a:t>
            </a:r>
          </a:p>
          <a:p>
            <a:r>
              <a:rPr lang="en-GB" dirty="0"/>
              <a:t>I write from time to time at </a:t>
            </a:r>
            <a:r>
              <a:rPr lang="en-GB" dirty="0">
                <a:hlinkClick r:id="rId2" tooltip="Magical Realism and the Pensions of Europe"/>
              </a:rPr>
              <a:t>www.weknow0.co.uk</a:t>
            </a:r>
            <a:r>
              <a:rPr lang="en-GB" dirty="0"/>
              <a:t>, on a range of pensions and economics-related topics</a:t>
            </a:r>
          </a:p>
          <a:p>
            <a:pPr marL="0" indent="0">
              <a:buNone/>
            </a:pPr>
            <a:r>
              <a:rPr lang="en-GB" dirty="0"/>
              <a:t>    @C20Actuaries</a:t>
            </a:r>
          </a:p>
          <a:p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33" y="951570"/>
            <a:ext cx="1481634" cy="13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4299943"/>
            <a:ext cx="305990" cy="3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2019 – MSc campus-based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231" y="897564"/>
            <a:ext cx="5031039" cy="38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2019 – BSc campus-based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5391"/>
            <a:ext cx="3989551" cy="123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49" y="931602"/>
            <a:ext cx="4908829" cy="169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67" y="2624649"/>
            <a:ext cx="6876764" cy="22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63817"/>
              </p:ext>
            </p:extLst>
          </p:nvPr>
        </p:nvGraphicFramePr>
        <p:xfrm>
          <a:off x="611560" y="1167594"/>
          <a:ext cx="6984776" cy="32403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85755"/>
                <a:gridCol w="6299021"/>
              </a:tblGrid>
              <a:tr h="682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377" marR="36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Curriculum</a:t>
                      </a:r>
                      <a:r>
                        <a:rPr lang="en-GB" sz="1800" b="0" baseline="0" dirty="0" smtClean="0">
                          <a:effectLst/>
                        </a:rPr>
                        <a:t> 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</a:endParaRPr>
                    </a:p>
                  </a:txBody>
                  <a:tcPr marL="36377" marR="36377" marT="0" marB="0"/>
                </a:tc>
              </a:tr>
              <a:tr h="76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377" marR="36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Our</a:t>
                      </a:r>
                      <a:r>
                        <a:rPr lang="en-GB" sz="1800" baseline="0" dirty="0" smtClean="0">
                          <a:effectLst/>
                        </a:rPr>
                        <a:t> response to Curriculum 2019</a:t>
                      </a:r>
                      <a:endParaRPr lang="en-GB" sz="1800" dirty="0">
                        <a:effectLst/>
                      </a:endParaRPr>
                    </a:p>
                  </a:txBody>
                  <a:tcPr marL="36377" marR="36377" marT="0" marB="0"/>
                </a:tc>
              </a:tr>
              <a:tr h="90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377" marR="36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The</a:t>
                      </a:r>
                      <a:r>
                        <a:rPr lang="en-GB" sz="1800" baseline="0" dirty="0" smtClean="0">
                          <a:effectLst/>
                        </a:rPr>
                        <a:t> Chartered Actuary qualification</a:t>
                      </a:r>
                      <a:endParaRPr lang="en-GB" sz="1800" dirty="0">
                        <a:effectLst/>
                      </a:endParaRPr>
                    </a:p>
                  </a:txBody>
                  <a:tcPr marL="36377" marR="36377" marT="0" marB="0"/>
                </a:tc>
              </a:tr>
              <a:tr h="886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377" marR="36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Leicester’s actuarial programmes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377" marR="363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5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359532" y="985391"/>
            <a:ext cx="817290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800" dirty="0"/>
              <a:t>Ensure actuaries who qualify with the </a:t>
            </a:r>
            <a:r>
              <a:rPr lang="en-GB" sz="1800" dirty="0" err="1"/>
              <a:t>IFoA</a:t>
            </a:r>
            <a:r>
              <a:rPr lang="en-GB" sz="1800" dirty="0"/>
              <a:t> remain ‘fit for purpose’ over the next ten years</a:t>
            </a:r>
          </a:p>
          <a:p>
            <a:pPr lvl="1"/>
            <a:r>
              <a:rPr lang="en-GB" sz="1650" dirty="0"/>
              <a:t>Content of subjects is cutting edge and relevant </a:t>
            </a:r>
          </a:p>
          <a:p>
            <a:pPr lvl="1"/>
            <a:r>
              <a:rPr lang="en-GB" sz="1650" dirty="0"/>
              <a:t>Removal of less relevant and duplicated material</a:t>
            </a:r>
            <a:endParaRPr lang="en-GB" dirty="0"/>
          </a:p>
          <a:p>
            <a:r>
              <a:rPr lang="en-GB" sz="1800" dirty="0"/>
              <a:t>Ensure members of the </a:t>
            </a:r>
            <a:r>
              <a:rPr lang="en-GB" sz="1800" dirty="0" err="1"/>
              <a:t>IFoA</a:t>
            </a:r>
            <a:r>
              <a:rPr lang="en-GB" sz="1800" dirty="0"/>
              <a:t> are equipped to fulfil wider roles in more diverse areas of work</a:t>
            </a:r>
          </a:p>
          <a:p>
            <a:pPr lvl="1"/>
            <a:r>
              <a:rPr lang="en-GB" sz="1650" dirty="0"/>
              <a:t>Balance between technical and softer skills and between theory and application</a:t>
            </a:r>
            <a:endParaRPr lang="en-GB" dirty="0"/>
          </a:p>
          <a:p>
            <a:r>
              <a:rPr lang="en-GB" sz="1800" dirty="0"/>
              <a:t>Maintain the </a:t>
            </a:r>
            <a:r>
              <a:rPr lang="en-GB" sz="1800" dirty="0" err="1"/>
              <a:t>IFoA’s</a:t>
            </a:r>
            <a:r>
              <a:rPr lang="en-GB" sz="1800" dirty="0"/>
              <a:t> reputation internationally by ensuring our qualification structure is up-to-date with the current issues facing actuaries world-wide</a:t>
            </a:r>
          </a:p>
          <a:p>
            <a:pPr lvl="1"/>
            <a:r>
              <a:rPr lang="en-GB" sz="1650" dirty="0"/>
              <a:t>Focus on assessing understanding and competence</a:t>
            </a:r>
          </a:p>
          <a:p>
            <a:pPr lvl="1"/>
            <a:r>
              <a:rPr lang="en-GB" sz="1650" dirty="0"/>
              <a:t>Appropriate use of technology</a:t>
            </a:r>
          </a:p>
          <a:p>
            <a:endParaRPr lang="en-GB" sz="1800" dirty="0"/>
          </a:p>
        </p:txBody>
      </p:sp>
      <p:pic>
        <p:nvPicPr>
          <p:cNvPr id="1026" name="Picture 2" descr="Curriculum 2019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2" y="296366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Leicester’s response to Curriculum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991650"/>
            <a:ext cx="8229600" cy="150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800" kern="0" dirty="0"/>
              <a:t>Started January 2016, when we invited the </a:t>
            </a:r>
            <a:r>
              <a:rPr lang="en-GB" sz="1800" kern="0" dirty="0" err="1"/>
              <a:t>IFoA</a:t>
            </a:r>
            <a:r>
              <a:rPr lang="en-GB" sz="1800" kern="0" dirty="0"/>
              <a:t> to Leicester to set out the education strategy review in detail</a:t>
            </a:r>
          </a:p>
          <a:p>
            <a:r>
              <a:rPr lang="en-GB" sz="1800" kern="0" dirty="0"/>
              <a:t>December 2016 we volunteered for 5 of the </a:t>
            </a:r>
            <a:r>
              <a:rPr lang="en-GB" sz="1800" kern="0" dirty="0" err="1"/>
              <a:t>IFoA’s</a:t>
            </a:r>
            <a:r>
              <a:rPr lang="en-GB" sz="1800" kern="0" dirty="0"/>
              <a:t> module development teams</a:t>
            </a:r>
          </a:p>
          <a:p>
            <a:r>
              <a:rPr lang="en-GB" sz="1800" kern="0" dirty="0"/>
              <a:t>February 2017 launched our own internal curriculum transformation exercise </a:t>
            </a:r>
          </a:p>
          <a:p>
            <a:r>
              <a:rPr lang="en-GB" sz="1800" kern="0" dirty="0" smtClean="0"/>
              <a:t>August </a:t>
            </a:r>
            <a:r>
              <a:rPr lang="en-GB" sz="1800" kern="0" dirty="0"/>
              <a:t>2017 proposal to </a:t>
            </a:r>
            <a:r>
              <a:rPr lang="en-GB" sz="1800" kern="0" dirty="0" err="1"/>
              <a:t>IFoA</a:t>
            </a:r>
            <a:r>
              <a:rPr lang="en-GB" sz="1800" kern="0" dirty="0"/>
              <a:t> for new BSc course to deliver Curriculum 2019</a:t>
            </a:r>
          </a:p>
          <a:p>
            <a:r>
              <a:rPr lang="en-GB" sz="1800" kern="0" dirty="0"/>
              <a:t>November 2017 Programme approval at university level for BSc Mathematics and Actuarial </a:t>
            </a:r>
            <a:r>
              <a:rPr lang="en-GB" sz="1800" kern="0" dirty="0" smtClean="0"/>
              <a:t>Science</a:t>
            </a:r>
          </a:p>
          <a:p>
            <a:r>
              <a:rPr lang="en-GB" sz="1800" kern="0" dirty="0" smtClean="0"/>
              <a:t>January 2018 we volunteered for the module lead of the </a:t>
            </a:r>
            <a:r>
              <a:rPr lang="en-GB" sz="1800" kern="0" dirty="0" err="1" smtClean="0"/>
              <a:t>IFoA</a:t>
            </a:r>
            <a:r>
              <a:rPr lang="en-GB" sz="1800" kern="0" dirty="0" smtClean="0"/>
              <a:t> practice modules</a:t>
            </a:r>
            <a:endParaRPr lang="en-GB" sz="1800" kern="0" dirty="0"/>
          </a:p>
          <a:p>
            <a:endParaRPr lang="en-GB" sz="1650" kern="0" dirty="0"/>
          </a:p>
        </p:txBody>
      </p:sp>
    </p:spTree>
    <p:extLst>
      <p:ext uri="{BB962C8B-B14F-4D97-AF65-F5344CB8AC3E}">
        <p14:creationId xmlns:p14="http://schemas.microsoft.com/office/powerpoint/2010/main" val="37716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Leicester’s response to Curriculum 2019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1014157"/>
            <a:ext cx="78232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800" kern="0" dirty="0"/>
              <a:t>September 2018 </a:t>
            </a:r>
          </a:p>
          <a:p>
            <a:pPr lvl="1"/>
            <a:r>
              <a:rPr lang="en-GB" sz="1600" kern="0" dirty="0" smtClean="0"/>
              <a:t>launch </a:t>
            </a:r>
            <a:r>
              <a:rPr lang="en-GB" sz="1600" kern="0" dirty="0"/>
              <a:t>of BSc Mathematics and Actuarial Science programme, offering exemptions from CM, CS and CB modules</a:t>
            </a:r>
          </a:p>
          <a:p>
            <a:r>
              <a:rPr lang="en-GB" sz="1800" kern="0" dirty="0"/>
              <a:t>September 2019 </a:t>
            </a:r>
          </a:p>
          <a:p>
            <a:pPr lvl="1"/>
            <a:r>
              <a:rPr lang="en-GB" sz="1600" kern="0" dirty="0" smtClean="0"/>
              <a:t>launch </a:t>
            </a:r>
            <a:r>
              <a:rPr lang="en-GB" sz="1600" kern="0" dirty="0"/>
              <a:t>of MSc Actuarial </a:t>
            </a:r>
            <a:r>
              <a:rPr lang="en-GB" sz="1600" kern="0" dirty="0" smtClean="0"/>
              <a:t>Science</a:t>
            </a:r>
          </a:p>
          <a:p>
            <a:pPr lvl="1"/>
            <a:r>
              <a:rPr lang="en-GB" sz="1600" kern="0" dirty="0" smtClean="0"/>
              <a:t>followed by launch </a:t>
            </a:r>
            <a:r>
              <a:rPr lang="en-GB" sz="1600" kern="0" dirty="0"/>
              <a:t>of MSc Actuarial Science (distance learning)</a:t>
            </a:r>
          </a:p>
          <a:p>
            <a:endParaRPr lang="en-GB" sz="1650" kern="0" dirty="0"/>
          </a:p>
        </p:txBody>
      </p:sp>
    </p:spTree>
    <p:extLst>
      <p:ext uri="{BB962C8B-B14F-4D97-AF65-F5344CB8AC3E}">
        <p14:creationId xmlns:p14="http://schemas.microsoft.com/office/powerpoint/2010/main" val="24856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route to fellowship…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46" y="1113588"/>
            <a:ext cx="6172200" cy="20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route to fellowship…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46" y="1113588"/>
            <a:ext cx="6172200" cy="2006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3759882"/>
            <a:ext cx="2816070" cy="37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Chartered Actuary (</a:t>
            </a:r>
            <a:r>
              <a:rPr lang="en-GB" dirty="0" err="1" smtClean="0"/>
              <a:t>CAct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80634" y="3103200"/>
            <a:ext cx="61722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 cap="none" spc="0">
                <a:ln w="0"/>
                <a:solidFill>
                  <a:schemeClr val="tx2"/>
                </a:solidFill>
                <a:effectLst/>
                <a:latin typeface="+mj-lt"/>
                <a:ea typeface="Frutiger 55 Roman" charset="0"/>
                <a:cs typeface="Frutiger 55 Roman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GB" sz="2400" kern="0" dirty="0"/>
              <a:t>…or the route to a new qualification!</a:t>
            </a:r>
          </a:p>
        </p:txBody>
      </p:sp>
    </p:spTree>
    <p:extLst>
      <p:ext uri="{BB962C8B-B14F-4D97-AF65-F5344CB8AC3E}">
        <p14:creationId xmlns:p14="http://schemas.microsoft.com/office/powerpoint/2010/main" val="20963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95487"/>
            <a:ext cx="6172200" cy="573881"/>
          </a:xfrm>
        </p:spPr>
        <p:txBody>
          <a:bodyPr/>
          <a:lstStyle/>
          <a:p>
            <a:r>
              <a:rPr lang="en-GB" dirty="0" smtClean="0"/>
              <a:t>Chartered Actuary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9368"/>
            <a:ext cx="7848872" cy="3592580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There is a new Institute and Faculty of Actuaries consultation on launching a new actuarial qualification of </a:t>
            </a:r>
            <a:r>
              <a:rPr lang="en-GB" sz="1200" dirty="0" smtClean="0"/>
              <a:t>Chartered </a:t>
            </a:r>
            <a:r>
              <a:rPr lang="en-GB" sz="1200" dirty="0"/>
              <a:t>Actuary</a:t>
            </a:r>
          </a:p>
          <a:p>
            <a:r>
              <a:rPr lang="en-GB" sz="1200" dirty="0"/>
              <a:t>Qualification as a recognised actuarial professional would focus initially on the generalist actuarial skills which are developed in the core part of our current and future Curriculum 2019</a:t>
            </a:r>
          </a:p>
          <a:p>
            <a:r>
              <a:rPr lang="en-GB" sz="1200" dirty="0"/>
              <a:t>This initial qualification would be established around the current </a:t>
            </a:r>
            <a:r>
              <a:rPr lang="en-GB" sz="1200" dirty="0" err="1"/>
              <a:t>IFoA</a:t>
            </a:r>
            <a:r>
              <a:rPr lang="en-GB" sz="1200" dirty="0"/>
              <a:t> Associate level</a:t>
            </a:r>
          </a:p>
          <a:p>
            <a:r>
              <a:rPr lang="en-GB" sz="1200" dirty="0"/>
              <a:t>The curriculum for </a:t>
            </a:r>
            <a:r>
              <a:rPr lang="en-GB" sz="1200" dirty="0" err="1"/>
              <a:t>CAct</a:t>
            </a:r>
            <a:r>
              <a:rPr lang="en-GB" sz="1200" dirty="0"/>
              <a:t> would be aligned to the new International Actuarial Association (IAA) syllabus to ensure it is globally recognised, with the additional requirement for one year’s supervised work-based Personal and Professional Development (PPD): this PPD requirement would be identical to that currently required for </a:t>
            </a:r>
            <a:r>
              <a:rPr lang="en-GB" sz="1200" dirty="0" err="1"/>
              <a:t>IFoA</a:t>
            </a:r>
            <a:r>
              <a:rPr lang="en-GB" sz="1200" dirty="0"/>
              <a:t> Associateship</a:t>
            </a:r>
          </a:p>
          <a:p>
            <a:r>
              <a:rPr lang="en-GB" sz="1200" dirty="0"/>
              <a:t>After the launch date of the proposed framework, any new Student member would be required to complete the </a:t>
            </a:r>
            <a:r>
              <a:rPr lang="en-GB" sz="1200" dirty="0" err="1"/>
              <a:t>CAct</a:t>
            </a:r>
            <a:r>
              <a:rPr lang="en-GB" sz="1200" dirty="0"/>
              <a:t> qualification before taking any further examinations towards Fellowship. Transitional arrangements will apply to current Student members. Those who meet the </a:t>
            </a:r>
            <a:r>
              <a:rPr lang="en-GB" sz="1200" dirty="0" err="1"/>
              <a:t>CAct</a:t>
            </a:r>
            <a:r>
              <a:rPr lang="en-GB" sz="1200" dirty="0"/>
              <a:t> standard can, if they wish, transfer to this membership </a:t>
            </a:r>
            <a:r>
              <a:rPr lang="en-GB" sz="1200" dirty="0" smtClean="0"/>
              <a:t>category</a:t>
            </a:r>
          </a:p>
          <a:p>
            <a:r>
              <a:rPr lang="en-GB" sz="1200" dirty="0" smtClean="0"/>
              <a:t>WOULD </a:t>
            </a:r>
            <a:r>
              <a:rPr lang="en-GB" sz="1200" b="1" dirty="0" smtClean="0"/>
              <a:t>YOU</a:t>
            </a:r>
            <a:r>
              <a:rPr lang="en-GB" sz="1200" dirty="0" smtClean="0"/>
              <a:t> BE INTERESTED IN TAKING UP THE CHARTERED ACTUARY QUALIFICATION?</a:t>
            </a: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pp_status"/>
          <p:cNvSpPr txBox="1"/>
          <p:nvPr/>
        </p:nvSpPr>
        <p:spPr>
          <a:xfrm>
            <a:off x="5715000" y="48260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GB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Background">
  <a:themeElements>
    <a:clrScheme name="Custom 5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ACB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Heading">
  <a:themeElements>
    <a:clrScheme name="Custom 7">
      <a:dk1>
        <a:srgbClr val="515B70"/>
      </a:dk1>
      <a:lt1>
        <a:srgbClr val="FFFFFF"/>
      </a:lt1>
      <a:dk2>
        <a:srgbClr val="515B70"/>
      </a:dk2>
      <a:lt2>
        <a:srgbClr val="FDE6AB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000000"/>
      </a:accent6>
      <a:hlink>
        <a:srgbClr val="FFFFFF"/>
      </a:hlink>
      <a:folHlink>
        <a:srgbClr val="E6E6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eam Background">
  <a:themeElements>
    <a:clrScheme name="Custom 10">
      <a:dk1>
        <a:srgbClr val="706359"/>
      </a:dk1>
      <a:lt1>
        <a:srgbClr val="FFFFFF"/>
      </a:lt1>
      <a:dk2>
        <a:srgbClr val="706359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794</Words>
  <Application>Microsoft Office PowerPoint</Application>
  <PresentationFormat>On-screen Show (16:9)</PresentationFormat>
  <Paragraphs>117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Caslon Pro</vt:lpstr>
      <vt:lpstr>Arial</vt:lpstr>
      <vt:lpstr>Calibri</vt:lpstr>
      <vt:lpstr>Frutiger 55 Roman</vt:lpstr>
      <vt:lpstr>Segoe UI</vt:lpstr>
      <vt:lpstr>Trebuchet MS</vt:lpstr>
      <vt:lpstr>Wingdings</vt:lpstr>
      <vt:lpstr>White Background</vt:lpstr>
      <vt:lpstr>Section Heading</vt:lpstr>
      <vt:lpstr>Cream Background</vt:lpstr>
      <vt:lpstr>Curriculum 2019: one university’s perspective</vt:lpstr>
      <vt:lpstr>Who is this person talking to you?</vt:lpstr>
      <vt:lpstr>Outline </vt:lpstr>
      <vt:lpstr>Curriculum 2019</vt:lpstr>
      <vt:lpstr>Leicester’s response to Curriculum 2019</vt:lpstr>
      <vt:lpstr>Leicester’s response to Curriculum 2019 (2)</vt:lpstr>
      <vt:lpstr>The new route to fellowship…</vt:lpstr>
      <vt:lpstr>The new route to fellowship…</vt:lpstr>
      <vt:lpstr>Chartered Actuary proposal</vt:lpstr>
      <vt:lpstr>Our focus at Leicester</vt:lpstr>
      <vt:lpstr>Curriculum 2019 Transformation</vt:lpstr>
      <vt:lpstr>Leicester’s Actuarial Science Programmes</vt:lpstr>
      <vt:lpstr>Distance Learning MSc in Actuarial Science – what we currently teach </vt:lpstr>
      <vt:lpstr>Why Study the DL MSc at Leicester?</vt:lpstr>
      <vt:lpstr>Graduate identity </vt:lpstr>
      <vt:lpstr>We have current students with many companies and organisations throughout the world</vt:lpstr>
      <vt:lpstr>Actuarial Teachers and Researchers Conference 2018 at University of Leicester 30-31 July 2018 – SAVE THE DATE!</vt:lpstr>
      <vt:lpstr>Any questions?</vt:lpstr>
      <vt:lpstr>Curriculum 2019: one university’s perspective</vt:lpstr>
      <vt:lpstr>Curriculum 2019 – MSc campus-based</vt:lpstr>
      <vt:lpstr>Curriculum 2019 – BSc campus-based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Foster, Nick</cp:lastModifiedBy>
  <cp:revision>508</cp:revision>
  <cp:lastPrinted>2015-01-15T11:51:50Z</cp:lastPrinted>
  <dcterms:created xsi:type="dcterms:W3CDTF">2008-02-22T15:40:42Z</dcterms:created>
  <dcterms:modified xsi:type="dcterms:W3CDTF">2018-01-28T13:22:26Z</dcterms:modified>
</cp:coreProperties>
</file>