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hartEx1.xml" ContentType="application/vnd.ms-office.chartex+xml"/>
  <Override PartName="/ppt/charts/chartEx2.xml" ContentType="application/vnd.ms-office.chartex+xml"/>
  <Override PartName="/ppt/authors.xml" ContentType="application/vnd.ms-powerpoint.authors+xml"/>
  <Override PartName="/ppt/theme/themeOverride1.xml" ContentType="application/vnd.openxmlformats-officedocument.themeOverride+xml"/>
  <Override PartName="/ppt/charts/colors1.xml" ContentType="application/vnd.ms-office.chartcolorstyle+xml"/>
  <Override PartName="/ppt/charts/style1.xml" ContentType="application/vnd.ms-office.chartstyle+xml"/>
  <Override PartName="/ppt/theme/themeOverride2.xml" ContentType="application/vnd.openxmlformats-officedocument.themeOverrid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4" r:id="rId2"/>
  </p:sldMasterIdLst>
  <p:notesMasterIdLst>
    <p:notesMasterId r:id="rId52"/>
  </p:notesMasterIdLst>
  <p:handoutMasterIdLst>
    <p:handoutMasterId r:id="rId53"/>
  </p:handoutMasterIdLst>
  <p:sldIdLst>
    <p:sldId id="261" r:id="rId3"/>
    <p:sldId id="262" r:id="rId4"/>
    <p:sldId id="1677" r:id="rId5"/>
    <p:sldId id="1656" r:id="rId6"/>
    <p:sldId id="1662" r:id="rId7"/>
    <p:sldId id="1657" r:id="rId8"/>
    <p:sldId id="1659" r:id="rId9"/>
    <p:sldId id="1702" r:id="rId10"/>
    <p:sldId id="1663" r:id="rId11"/>
    <p:sldId id="1672" r:id="rId12"/>
    <p:sldId id="263" r:id="rId13"/>
    <p:sldId id="1654" r:id="rId14"/>
    <p:sldId id="1665" r:id="rId15"/>
    <p:sldId id="1703" r:id="rId16"/>
    <p:sldId id="1678" r:id="rId17"/>
    <p:sldId id="1679" r:id="rId18"/>
    <p:sldId id="1682" r:id="rId19"/>
    <p:sldId id="1690" r:id="rId20"/>
    <p:sldId id="1684" r:id="rId21"/>
    <p:sldId id="1680" r:id="rId22"/>
    <p:sldId id="1685" r:id="rId23"/>
    <p:sldId id="1683" r:id="rId24"/>
    <p:sldId id="1686" r:id="rId25"/>
    <p:sldId id="1689" r:id="rId26"/>
    <p:sldId id="1688" r:id="rId27"/>
    <p:sldId id="1687" r:id="rId28"/>
    <p:sldId id="1691" r:id="rId29"/>
    <p:sldId id="1692" r:id="rId30"/>
    <p:sldId id="1693" r:id="rId31"/>
    <p:sldId id="1694" r:id="rId32"/>
    <p:sldId id="1695" r:id="rId33"/>
    <p:sldId id="1698" r:id="rId34"/>
    <p:sldId id="1696" r:id="rId35"/>
    <p:sldId id="1697" r:id="rId36"/>
    <p:sldId id="1660" r:id="rId37"/>
    <p:sldId id="1664" r:id="rId38"/>
    <p:sldId id="1681" r:id="rId39"/>
    <p:sldId id="1667" r:id="rId40"/>
    <p:sldId id="1699" r:id="rId41"/>
    <p:sldId id="1668" r:id="rId42"/>
    <p:sldId id="1669" r:id="rId43"/>
    <p:sldId id="1700" r:id="rId44"/>
    <p:sldId id="1676" r:id="rId45"/>
    <p:sldId id="1673" r:id="rId46"/>
    <p:sldId id="1661" r:id="rId47"/>
    <p:sldId id="1674" r:id="rId48"/>
    <p:sldId id="1675" r:id="rId49"/>
    <p:sldId id="1701" r:id="rId50"/>
    <p:sldId id="1704"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E325909-9413-7CCD-3204-C10942094327}" name="Harsh Shah     /ACTTM/ICICILOMBARD/PRBD" initials="HS/" userId="S::1007516@icicilombard.com::d4753f9b-5a2b-4a5a-b637-3ff75397ed2c" providerId="AD"/>
  <p188:author id="{462D94C2-13A5-EFEC-DD03-044CF8E43D67}" name="Manoj Gatram     /ACTTM/ICICILOMBARD/PRBD" initials="MG/" userId="S::1003841@icicilombard.com::1cd40ecf-9a10-417a-8730-f641f07d2c0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7" clrIdx="0">
    <p:extLst>
      <p:ext uri="{19B8F6BF-5375-455C-9EA6-DF929625EA0E}">
        <p15:presenceInfo xmlns:p15="http://schemas.microsoft.com/office/powerpoint/2012/main" userId="081319e25963ca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053C6D"/>
    <a:srgbClr val="F0F0FE"/>
    <a:srgbClr val="FFFFCC"/>
    <a:srgbClr val="800000"/>
    <a:srgbClr val="571B3F"/>
    <a:srgbClr val="00C5C0"/>
    <a:srgbClr val="00D7C0"/>
    <a:srgbClr val="009AC0"/>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17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microsoft.com/office/2018/10/relationships/authors" Target="author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Ex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s>
</file>

<file path=ppt/charts/_rels/chartEx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6.8288518992744348E-3"/>
          <c:y val="4.3515515190169898E-2"/>
          <c:w val="0.96244131455399062"/>
          <c:h val="0.93161847612973303"/>
        </c:manualLayout>
      </c:layout>
      <c:barChart>
        <c:barDir val="col"/>
        <c:grouping val="percentStacked"/>
        <c:varyColors val="0"/>
        <c:ser>
          <c:idx val="0"/>
          <c:order val="0"/>
          <c:spPr>
            <a:solidFill>
              <a:srgbClr val="053C6D"/>
            </a:solidFill>
            <a:ln>
              <a:noFill/>
            </a:ln>
            <a:effectLst/>
          </c:spPr>
          <c:invertIfNegative val="0"/>
          <c:dPt>
            <c:idx val="0"/>
            <c:invertIfNegative val="0"/>
            <c:bubble3D val="0"/>
            <c:spPr>
              <a:solidFill>
                <a:srgbClr val="800000"/>
              </a:solidFill>
              <a:ln>
                <a:noFill/>
              </a:ln>
              <a:effectLst/>
            </c:spPr>
            <c:extLst>
              <c:ext xmlns:c16="http://schemas.microsoft.com/office/drawing/2014/chart" uri="{C3380CC4-5D6E-409C-BE32-E72D297353CC}">
                <c16:uniqueId val="{00000000-D812-4A85-A4CC-EE7F91E6EC57}"/>
              </c:ext>
            </c:extLst>
          </c:dPt>
          <c:dLbls>
            <c:dLbl>
              <c:idx val="0"/>
              <c:layout/>
              <c:tx>
                <c:rich>
                  <a:bodyPr rot="0" spcFirstLastPara="1" vertOverflow="ellipsis" vert="horz" wrap="square" lIns="38100" tIns="19050" rIns="38100" bIns="19050" anchor="ctr" anchorCtr="1">
                    <a:noAutofit/>
                  </a:bodyPr>
                  <a:lstStyle/>
                  <a:p>
                    <a:pPr>
                      <a:defRPr sz="900" b="1" i="0" u="none" strike="noStrike" kern="1200" baseline="0">
                        <a:solidFill>
                          <a:schemeClr val="bg1"/>
                        </a:solidFill>
                        <a:latin typeface="+mn-lt"/>
                        <a:ea typeface="+mn-ea"/>
                        <a:cs typeface="+mn-cs"/>
                      </a:defRPr>
                    </a:pPr>
                    <a:fld id="{9C11AFF3-7AD0-4C6F-890C-0CDE236C3626}" type="CELLRANGE">
                      <a:rPr lang="en-US" b="1">
                        <a:solidFill>
                          <a:schemeClr val="bg1"/>
                        </a:solidFill>
                      </a:rPr>
                      <a:pPr>
                        <a:defRPr sz="900" b="1" i="0" u="none" strike="noStrike" kern="1200" baseline="0">
                          <a:solidFill>
                            <a:schemeClr val="bg1"/>
                          </a:solidFill>
                          <a:latin typeface="+mn-lt"/>
                          <a:ea typeface="+mn-ea"/>
                          <a:cs typeface="+mn-cs"/>
                        </a:defRPr>
                      </a:pPr>
                      <a:t>[CELLRANGE]</a:t>
                    </a:fld>
                    <a:endParaRPr lang="en-IN"/>
                  </a:p>
                </c:rich>
              </c:tx>
              <c:spPr>
                <a:noFill/>
                <a:ln>
                  <a:noFill/>
                </a:ln>
                <a:effectLst/>
              </c:sp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15:dlblFieldTable/>
                  <c15:showDataLabelsRange val="1"/>
                </c:ext>
                <c:ext xmlns:c16="http://schemas.microsoft.com/office/drawing/2014/chart" uri="{C3380CC4-5D6E-409C-BE32-E72D297353CC}">
                  <c16:uniqueId val="{00000000-D812-4A85-A4CC-EE7F91E6EC57}"/>
                </c:ext>
              </c:extLst>
            </c:dLbl>
            <c:dLbl>
              <c:idx val="1"/>
              <c:layout/>
              <c:tx>
                <c:rich>
                  <a:bodyPr rot="0" spcFirstLastPara="1" vertOverflow="ellipsis" vert="horz" wrap="square" lIns="38100" tIns="19050" rIns="38100" bIns="19050" anchor="ctr" anchorCtr="1">
                    <a:noAutofit/>
                  </a:bodyPr>
                  <a:lstStyle/>
                  <a:p>
                    <a:pPr>
                      <a:defRPr sz="900" b="1" i="0" u="none" strike="noStrike" kern="1200" baseline="0">
                        <a:solidFill>
                          <a:schemeClr val="bg1"/>
                        </a:solidFill>
                        <a:latin typeface="+mn-lt"/>
                        <a:ea typeface="+mn-ea"/>
                        <a:cs typeface="+mn-cs"/>
                      </a:defRPr>
                    </a:pPr>
                    <a:fld id="{1898A231-46B7-4FFB-B7EB-985D86F9ADC6}" type="CELLRANGE">
                      <a:rPr lang="en-US" b="1">
                        <a:solidFill>
                          <a:schemeClr val="bg1"/>
                        </a:solidFill>
                      </a:rPr>
                      <a:pPr>
                        <a:defRPr sz="900" b="1" i="0" u="none" strike="noStrike" kern="1200" baseline="0">
                          <a:solidFill>
                            <a:schemeClr val="bg1"/>
                          </a:solidFill>
                          <a:latin typeface="+mn-lt"/>
                          <a:ea typeface="+mn-ea"/>
                          <a:cs typeface="+mn-cs"/>
                        </a:defRPr>
                      </a:pPr>
                      <a:t>[CELLRANGE]</a:t>
                    </a:fld>
                    <a:endParaRPr lang="en-IN"/>
                  </a:p>
                </c:rich>
              </c:tx>
              <c:spPr>
                <a:noFill/>
                <a:ln>
                  <a:noFill/>
                </a:ln>
                <a:effectLst/>
              </c:sp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15:dlblFieldTable/>
                  <c15:showDataLabelsRange val="1"/>
                </c:ext>
                <c:ext xmlns:c16="http://schemas.microsoft.com/office/drawing/2014/chart" uri="{C3380CC4-5D6E-409C-BE32-E72D297353CC}">
                  <c16:uniqueId val="{00000001-D812-4A85-A4CC-EE7F91E6EC57}"/>
                </c:ext>
              </c:extLst>
            </c:dLbl>
            <c:dLbl>
              <c:idx val="2"/>
              <c:layout/>
              <c:tx>
                <c:rich>
                  <a:bodyPr rot="0" spcFirstLastPara="1" vertOverflow="ellipsis" vert="horz" wrap="square" lIns="38100" tIns="19050" rIns="38100" bIns="19050" anchor="ctr" anchorCtr="1">
                    <a:noAutofit/>
                  </a:bodyPr>
                  <a:lstStyle/>
                  <a:p>
                    <a:pPr>
                      <a:defRPr sz="900" b="1" i="0" u="none" strike="noStrike" kern="1200" baseline="0">
                        <a:solidFill>
                          <a:schemeClr val="bg1"/>
                        </a:solidFill>
                        <a:latin typeface="+mn-lt"/>
                        <a:ea typeface="+mn-ea"/>
                        <a:cs typeface="+mn-cs"/>
                      </a:defRPr>
                    </a:pPr>
                    <a:fld id="{3F1E057B-E846-4EE4-82FD-FEA41C57AE31}" type="CELLRANGE">
                      <a:rPr lang="en-US" b="1">
                        <a:solidFill>
                          <a:schemeClr val="bg1"/>
                        </a:solidFill>
                      </a:rPr>
                      <a:pPr>
                        <a:defRPr sz="900" b="1" i="0" u="none" strike="noStrike" kern="1200" baseline="0">
                          <a:solidFill>
                            <a:schemeClr val="bg1"/>
                          </a:solidFill>
                          <a:latin typeface="+mn-lt"/>
                          <a:ea typeface="+mn-ea"/>
                          <a:cs typeface="+mn-cs"/>
                        </a:defRPr>
                      </a:pPr>
                      <a:t>[CELLRANGE]</a:t>
                    </a:fld>
                    <a:endParaRPr lang="en-IN"/>
                  </a:p>
                </c:rich>
              </c:tx>
              <c:spPr>
                <a:noFill/>
                <a:ln>
                  <a:noFill/>
                </a:ln>
                <a:effectLst/>
              </c:sp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15:dlblFieldTable/>
                  <c15:showDataLabelsRange val="1"/>
                </c:ext>
                <c:ext xmlns:c16="http://schemas.microsoft.com/office/drawing/2014/chart" uri="{C3380CC4-5D6E-409C-BE32-E72D297353CC}">
                  <c16:uniqueId val="{00000002-D812-4A85-A4CC-EE7F91E6EC57}"/>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val>
            <c:numRef>
              <c:f>Sheet1!$C$4:$E$4</c:f>
              <c:numCache>
                <c:formatCode>0%</c:formatCode>
                <c:ptCount val="3"/>
                <c:pt idx="0">
                  <c:v>1</c:v>
                </c:pt>
                <c:pt idx="1">
                  <c:v>0.5</c:v>
                </c:pt>
                <c:pt idx="2">
                  <c:v>0.5</c:v>
                </c:pt>
              </c:numCache>
            </c:numRef>
          </c:val>
          <c:extLst>
            <c:ext xmlns:c15="http://schemas.microsoft.com/office/drawing/2012/chart" uri="{02D57815-91ED-43cb-92C2-25804820EDAC}">
              <c15:datalabelsRange>
                <c15:f>Sheet1!$D$12:$D$14</c15:f>
                <c15:dlblRangeCache>
                  <c:ptCount val="3"/>
                  <c:pt idx="0">
                    <c:v>Market value of assets</c:v>
                  </c:pt>
                  <c:pt idx="1">
                    <c:v>Best estimate of liabilities</c:v>
                  </c:pt>
                  <c:pt idx="2">
                    <c:v>Best estimate of liabilities</c:v>
                  </c:pt>
                </c15:dlblRangeCache>
              </c15:datalabelsRange>
            </c:ext>
            <c:ext xmlns:c16="http://schemas.microsoft.com/office/drawing/2014/chart" uri="{C3380CC4-5D6E-409C-BE32-E72D297353CC}">
              <c16:uniqueId val="{00000003-D812-4A85-A4CC-EE7F91E6EC57}"/>
            </c:ext>
          </c:extLst>
        </c:ser>
        <c:ser>
          <c:idx val="1"/>
          <c:order val="1"/>
          <c:spPr>
            <a:solidFill>
              <a:srgbClr val="0070C0"/>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D812-4A85-A4CC-EE7F91E6EC57}"/>
                </c:ext>
              </c:extLst>
            </c:dLbl>
            <c:dLbl>
              <c:idx val="1"/>
              <c:layout/>
              <c:tx>
                <c:rich>
                  <a:bodyPr/>
                  <a:lstStyle/>
                  <a:p>
                    <a:fld id="{EC086C2D-7B97-4808-A4A2-A28607FCEF88}" type="CELLRANGE">
                      <a:rPr lang="en-US"/>
                      <a:pPr/>
                      <a:t>[CELLRANGE]</a:t>
                    </a:fld>
                    <a:endParaRPr lang="en-IN"/>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5-D812-4A85-A4CC-EE7F91E6EC57}"/>
                </c:ext>
              </c:extLst>
            </c:dLbl>
            <c:dLbl>
              <c:idx val="2"/>
              <c:layout/>
              <c:tx>
                <c:rich>
                  <a:bodyPr/>
                  <a:lstStyle/>
                  <a:p>
                    <a:fld id="{16FF5BA6-CCC1-48EE-953F-B5FE37657FED}" type="CELLRANGE">
                      <a:rPr lang="en-US"/>
                      <a:pPr/>
                      <a:t>[CELLRANGE]</a:t>
                    </a:fld>
                    <a:endParaRPr lang="en-IN"/>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6-D812-4A85-A4CC-EE7F91E6EC57}"/>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0"/>
              </c:ext>
            </c:extLst>
          </c:dLbls>
          <c:val>
            <c:numRef>
              <c:f>Sheet1!$C$5:$E$5</c:f>
              <c:numCache>
                <c:formatCode>0%</c:formatCode>
                <c:ptCount val="3"/>
                <c:pt idx="0">
                  <c:v>0</c:v>
                </c:pt>
                <c:pt idx="1">
                  <c:v>0.25</c:v>
                </c:pt>
                <c:pt idx="2">
                  <c:v>0.23</c:v>
                </c:pt>
              </c:numCache>
            </c:numRef>
          </c:val>
          <c:extLst>
            <c:ext xmlns:c15="http://schemas.microsoft.com/office/drawing/2012/chart" uri="{02D57815-91ED-43cb-92C2-25804820EDAC}">
              <c15:datalabelsRange>
                <c15:f>Sheet1!$D$16:$D$18</c15:f>
                <c15:dlblRangeCache>
                  <c:ptCount val="3"/>
                  <c:pt idx="0">
                    <c:v>Risk Margin</c:v>
                  </c:pt>
                  <c:pt idx="1">
                    <c:v>Risk Margin</c:v>
                  </c:pt>
                  <c:pt idx="2">
                    <c:v>Risk Adjustment</c:v>
                  </c:pt>
                </c15:dlblRangeCache>
              </c15:datalabelsRange>
            </c:ext>
            <c:ext xmlns:c16="http://schemas.microsoft.com/office/drawing/2014/chart" uri="{C3380CC4-5D6E-409C-BE32-E72D297353CC}">
              <c16:uniqueId val="{00000007-D812-4A85-A4CC-EE7F91E6EC57}"/>
            </c:ext>
          </c:extLst>
        </c:ser>
        <c:ser>
          <c:idx val="2"/>
          <c:order val="2"/>
          <c:spPr>
            <a:solidFill>
              <a:srgbClr val="009AC0"/>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8-D812-4A85-A4CC-EE7F91E6EC57}"/>
                </c:ext>
              </c:extLst>
            </c:dLbl>
            <c:dLbl>
              <c:idx val="1"/>
              <c:layout/>
              <c:tx>
                <c:rich>
                  <a:bodyPr/>
                  <a:lstStyle/>
                  <a:p>
                    <a:fld id="{45904C0A-5486-45EA-B676-07795E280F5A}" type="CELLRANGE">
                      <a:rPr lang="en-US"/>
                      <a:pPr/>
                      <a:t>[CELLRANGE]</a:t>
                    </a:fld>
                    <a:endParaRPr lang="en-IN"/>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9-D812-4A85-A4CC-EE7F91E6EC57}"/>
                </c:ext>
              </c:extLst>
            </c:dLbl>
            <c:dLbl>
              <c:idx val="2"/>
              <c:layout/>
              <c:tx>
                <c:rich>
                  <a:bodyPr rot="0" spcFirstLastPara="1" vertOverflow="ellipsis" vert="horz" wrap="square" lIns="38100" tIns="19050" rIns="38100" bIns="19050" anchor="ctr" anchorCtr="1">
                    <a:noAutofit/>
                  </a:bodyPr>
                  <a:lstStyle/>
                  <a:p>
                    <a:pPr>
                      <a:defRPr sz="900" b="1" i="0" u="none" strike="noStrike" kern="1200" baseline="0">
                        <a:solidFill>
                          <a:schemeClr val="bg1"/>
                        </a:solidFill>
                        <a:latin typeface="+mn-lt"/>
                        <a:ea typeface="+mn-ea"/>
                        <a:cs typeface="+mn-cs"/>
                      </a:defRPr>
                    </a:pPr>
                    <a:fld id="{452F9800-1879-4D22-9942-ADFC60F572C3}" type="CELLRANGE">
                      <a:rPr lang="en-US">
                        <a:solidFill>
                          <a:schemeClr val="bg1"/>
                        </a:solidFill>
                      </a:rPr>
                      <a:pPr>
                        <a:defRPr sz="900" b="1" i="0" u="none" strike="noStrike" kern="1200" baseline="0">
                          <a:solidFill>
                            <a:schemeClr val="bg1"/>
                          </a:solidFill>
                          <a:latin typeface="+mn-lt"/>
                          <a:ea typeface="+mn-ea"/>
                          <a:cs typeface="+mn-cs"/>
                        </a:defRPr>
                      </a:pPr>
                      <a:t>[CELLRANGE]</a:t>
                    </a:fld>
                    <a:endParaRPr lang="en-IN"/>
                  </a:p>
                </c:rich>
              </c:tx>
              <c:spPr>
                <a:noFill/>
                <a:ln>
                  <a:noFill/>
                </a:ln>
                <a:effectLst/>
              </c:sp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15:dlblFieldTable/>
                  <c15:showDataLabelsRange val="1"/>
                </c:ext>
                <c:ext xmlns:c16="http://schemas.microsoft.com/office/drawing/2014/chart" uri="{C3380CC4-5D6E-409C-BE32-E72D297353CC}">
                  <c16:uniqueId val="{0000000A-D812-4A85-A4CC-EE7F91E6EC57}"/>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val>
            <c:numRef>
              <c:f>Sheet1!$C$6:$E$6</c:f>
              <c:numCache>
                <c:formatCode>0%</c:formatCode>
                <c:ptCount val="3"/>
                <c:pt idx="0">
                  <c:v>0</c:v>
                </c:pt>
                <c:pt idx="1">
                  <c:v>0.15</c:v>
                </c:pt>
                <c:pt idx="2">
                  <c:v>0.1</c:v>
                </c:pt>
              </c:numCache>
            </c:numRef>
          </c:val>
          <c:extLst>
            <c:ext xmlns:c15="http://schemas.microsoft.com/office/drawing/2012/chart" uri="{02D57815-91ED-43cb-92C2-25804820EDAC}">
              <c15:datalabelsRange>
                <c15:f>Sheet1!$E$16:$E$18</c15:f>
                <c15:dlblRangeCache>
                  <c:ptCount val="3"/>
                  <c:pt idx="0">
                    <c:v>Required Capital</c:v>
                  </c:pt>
                  <c:pt idx="1">
                    <c:v>Required Capital</c:v>
                  </c:pt>
                  <c:pt idx="2">
                    <c:v>Contractual Service Margin</c:v>
                  </c:pt>
                </c15:dlblRangeCache>
              </c15:datalabelsRange>
            </c:ext>
            <c:ext xmlns:c16="http://schemas.microsoft.com/office/drawing/2014/chart" uri="{C3380CC4-5D6E-409C-BE32-E72D297353CC}">
              <c16:uniqueId val="{0000000B-D812-4A85-A4CC-EE7F91E6EC57}"/>
            </c:ext>
          </c:extLst>
        </c:ser>
        <c:ser>
          <c:idx val="3"/>
          <c:order val="3"/>
          <c:spPr>
            <a:solidFill>
              <a:srgbClr val="00C5C0"/>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C-D812-4A85-A4CC-EE7F91E6EC57}"/>
                </c:ext>
              </c:extLst>
            </c:dLbl>
            <c:dLbl>
              <c:idx val="1"/>
              <c:layout/>
              <c:tx>
                <c:rich>
                  <a:bodyPr/>
                  <a:lstStyle/>
                  <a:p>
                    <a:fld id="{C5C7587A-19E1-4704-8A4E-133882D9A50F}" type="CELLRANGE">
                      <a:rPr lang="en-US"/>
                      <a:pPr/>
                      <a:t>[CELLRANGE]</a:t>
                    </a:fld>
                    <a:endParaRPr lang="en-IN"/>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D-D812-4A85-A4CC-EE7F91E6EC57}"/>
                </c:ext>
              </c:extLst>
            </c:dLbl>
            <c:dLbl>
              <c:idx val="2"/>
              <c:layout/>
              <c:tx>
                <c:rich>
                  <a:bodyPr/>
                  <a:lstStyle/>
                  <a:p>
                    <a:fld id="{A1572C19-A6AC-484B-9B36-37E7F0556E5F}" type="CELLRANGE">
                      <a:rPr lang="en-IN"/>
                      <a:pPr/>
                      <a:t>[CELLRANGE]</a:t>
                    </a:fld>
                    <a:endParaRPr lang="en-IN"/>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E-D812-4A85-A4CC-EE7F91E6EC57}"/>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layout/>
                <c15:showDataLabelsRange val="1"/>
                <c15:showLeaderLines val="1"/>
                <c15:leaderLines>
                  <c:spPr>
                    <a:ln w="9525" cap="flat" cmpd="sng" algn="ctr">
                      <a:solidFill>
                        <a:schemeClr val="tx1">
                          <a:lumMod val="35000"/>
                          <a:lumOff val="65000"/>
                        </a:schemeClr>
                      </a:solidFill>
                      <a:round/>
                    </a:ln>
                    <a:effectLst/>
                  </c:spPr>
                </c15:leaderLines>
              </c:ext>
            </c:extLst>
          </c:dLbls>
          <c:val>
            <c:numRef>
              <c:f>Sheet1!$C$7:$E$7</c:f>
              <c:numCache>
                <c:formatCode>0%</c:formatCode>
                <c:ptCount val="3"/>
                <c:pt idx="0">
                  <c:v>0</c:v>
                </c:pt>
                <c:pt idx="1">
                  <c:v>0.1</c:v>
                </c:pt>
                <c:pt idx="2">
                  <c:v>0.17000000000000004</c:v>
                </c:pt>
              </c:numCache>
            </c:numRef>
          </c:val>
          <c:extLst>
            <c:ext xmlns:c15="http://schemas.microsoft.com/office/drawing/2012/chart" uri="{02D57815-91ED-43cb-92C2-25804820EDAC}">
              <c15:datalabelsRange>
                <c15:f>Sheet1!$F$16:$F$18</c15:f>
                <c15:dlblRangeCache>
                  <c:ptCount val="3"/>
                  <c:pt idx="0">
                    <c:v>Free surplus</c:v>
                  </c:pt>
                  <c:pt idx="1">
                    <c:v>Free surplus</c:v>
                  </c:pt>
                  <c:pt idx="2">
                    <c:v>Equity</c:v>
                  </c:pt>
                </c15:dlblRangeCache>
              </c15:datalabelsRange>
            </c:ext>
            <c:ext xmlns:c16="http://schemas.microsoft.com/office/drawing/2014/chart" uri="{C3380CC4-5D6E-409C-BE32-E72D297353CC}">
              <c16:uniqueId val="{0000000F-D812-4A85-A4CC-EE7F91E6EC57}"/>
            </c:ext>
          </c:extLst>
        </c:ser>
        <c:dLbls>
          <c:showLegendKey val="0"/>
          <c:showVal val="0"/>
          <c:showCatName val="0"/>
          <c:showSerName val="0"/>
          <c:showPercent val="0"/>
          <c:showBubbleSize val="0"/>
        </c:dLbls>
        <c:gapWidth val="150"/>
        <c:overlap val="100"/>
        <c:axId val="1338330560"/>
        <c:axId val="1422363664"/>
      </c:barChart>
      <c:catAx>
        <c:axId val="1338330560"/>
        <c:scaling>
          <c:orientation val="minMax"/>
        </c:scaling>
        <c:delete val="1"/>
        <c:axPos val="b"/>
        <c:majorTickMark val="none"/>
        <c:minorTickMark val="none"/>
        <c:tickLblPos val="nextTo"/>
        <c:crossAx val="1422363664"/>
        <c:crosses val="autoZero"/>
        <c:auto val="1"/>
        <c:lblAlgn val="ctr"/>
        <c:lblOffset val="100"/>
        <c:noMultiLvlLbl val="0"/>
      </c:catAx>
      <c:valAx>
        <c:axId val="1422363664"/>
        <c:scaling>
          <c:orientation val="minMax"/>
        </c:scaling>
        <c:delete val="1"/>
        <c:axPos val="l"/>
        <c:numFmt formatCode="0%" sourceLinked="1"/>
        <c:majorTickMark val="out"/>
        <c:minorTickMark val="none"/>
        <c:tickLblPos val="nextTo"/>
        <c:crossAx val="1338330560"/>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data id="0">
      <cx:strDim type="cat">
        <cx:f>Sheet4!$C$19:$C$28</cx:f>
        <cx:lvl ptCount="10">
          <cx:pt idx="0">IFRS Valuation</cx:pt>
          <cx:pt idx="1">Reclassified
items</cx:pt>
          <cx:pt idx="2">IFRS Valuation
(Reclassified)</cx:pt>
          <cx:pt idx="3">Deferred Acquistion
Cost
(DAC)</cx:pt>
          <cx:pt idx="4">Intangible Assets</cx:pt>
          <cx:pt idx="5">Investments
(Participation &amp; Others)</cx:pt>
          <cx:pt idx="6">Loan and Mortages</cx:pt>
          <cx:pt idx="7">Technical Provisions
(Reinsurance
Recoverables)</cx:pt>
          <cx:pt idx="8">Trade
Receivables
(Not insurance)</cx:pt>
          <cx:pt idx="9">RBC Valuation</cx:pt>
        </cx:lvl>
      </cx:strDim>
      <cx:numDim type="val">
        <cx:f>Sheet4!$D$19:$D$28</cx:f>
        <cx:lvl ptCount="10" formatCode="_ * #,##0_ ;_ * \-#,##0_ ;_ * &quot;-&quot;??_ ;_ @_ ">
          <cx:pt idx="0">1410.4169999999999</cx:pt>
          <cx:pt idx="1">-118.596</cx:pt>
          <cx:pt idx="2">1291.8209999999999</cx:pt>
          <cx:pt idx="3">-36.740000000000002</cx:pt>
          <cx:pt idx="4">-27.501000000000001</cx:pt>
          <cx:pt idx="5">60.594000000000001</cx:pt>
          <cx:pt idx="6">-0.92600000000000005</cx:pt>
          <cx:pt idx="7">-62.875</cx:pt>
          <cx:pt idx="8">-4.3289999999999997</cx:pt>
          <cx:pt idx="9">1220.0440000000001</cx:pt>
        </cx:lvl>
      </cx:numDim>
    </cx:data>
  </cx:chartData>
  <cx:chart>
    <cx:title pos="t" align="ctr" overlay="0">
      <cx:tx>
        <cx:rich>
          <a:bodyPr spcFirstLastPara="1" vertOverflow="ellipsis" horzOverflow="overflow" wrap="square" lIns="0" tIns="0" rIns="0" bIns="0" anchor="ctr" anchorCtr="1"/>
          <a:lstStyle/>
          <a:p>
            <a:pPr algn="ctr" rtl="0">
              <a:defRPr/>
            </a:pPr>
            <a:r>
              <a:rPr lang="en-US" sz="1800" b="1" i="0" u="none" strike="noStrike" baseline="0">
                <a:solidFill>
                  <a:schemeClr val="tx1"/>
                </a:solidFill>
                <a:latin typeface="Arial" panose="020B0604020202020204" pitchFamily="34" charset="0"/>
                <a:cs typeface="Arial" panose="020B0604020202020204" pitchFamily="34" charset="0"/>
              </a:rPr>
              <a:t>Key differences between IFRS and RBC (Assets</a:t>
            </a:r>
            <a:r>
              <a:rPr lang="en-US" sz="1800" b="1" i="0" u="none" strike="noStrike" baseline="0">
                <a:solidFill>
                  <a:srgbClr val="002060"/>
                </a:solidFill>
                <a:latin typeface="Arial" panose="020B0604020202020204" pitchFamily="34" charset="0"/>
                <a:cs typeface="Arial" panose="020B0604020202020204" pitchFamily="34" charset="0"/>
              </a:rPr>
              <a:t>)</a:t>
            </a:r>
          </a:p>
        </cx:rich>
      </cx:tx>
    </cx:title>
    <cx:plotArea>
      <cx:plotAreaRegion>
        <cx:series layoutId="waterfall" uniqueId="{85C542BB-E03F-4B2C-84E6-50585777E952}">
          <cx:dataPt idx="0">
            <cx:spPr>
              <a:solidFill>
                <a:srgbClr val="002060"/>
              </a:solidFill>
            </cx:spPr>
          </cx:dataPt>
          <cx:dataPt idx="2">
            <cx:spPr>
              <a:solidFill>
                <a:srgbClr val="002060"/>
              </a:solidFill>
            </cx:spPr>
          </cx:dataPt>
          <cx:dataId val="0"/>
          <cx:layoutPr>
            <cx:subtotals>
              <cx:idx val="2"/>
              <cx:idx val="9"/>
            </cx:subtotals>
          </cx:layoutPr>
        </cx:series>
      </cx:plotAreaRegion>
      <cx:axis id="0">
        <cx:catScaling gapWidth="0.5"/>
        <cx:tickLabels/>
        <cx:spPr>
          <a:ln w="0">
            <a:solidFill>
              <a:schemeClr val="tx1"/>
            </a:solidFill>
          </a:ln>
          <a:effectLst>
            <a:outerShdw blurRad="50800" dist="50800" algn="ctr" rotWithShape="0">
              <a:srgbClr val="000000">
                <a:alpha val="43137"/>
              </a:srgbClr>
            </a:outerShdw>
          </a:effectLst>
        </cx:spPr>
        <cx:txPr>
          <a:bodyPr spcFirstLastPara="1" vertOverflow="ellipsis" horzOverflow="overflow" wrap="square" lIns="0" tIns="0" rIns="0" bIns="0" anchor="ctr" anchorCtr="1"/>
          <a:lstStyle/>
          <a:p>
            <a:pPr algn="ctr" rtl="0">
              <a:defRPr sz="780" b="1">
                <a:solidFill>
                  <a:schemeClr val="tx1"/>
                </a:solidFill>
                <a:latin typeface="Arial" panose="020B0604020202020204" pitchFamily="34" charset="0"/>
                <a:ea typeface="Arial" panose="020B0604020202020204" pitchFamily="34" charset="0"/>
                <a:cs typeface="Arial" panose="020B0604020202020204" pitchFamily="34" charset="0"/>
              </a:defRPr>
            </a:pPr>
            <a:endParaRPr lang="en-US" sz="780" b="1" i="0" u="none" strike="noStrike" baseline="0">
              <a:solidFill>
                <a:schemeClr val="tx1"/>
              </a:solidFill>
              <a:latin typeface="Arial" panose="020B0604020202020204" pitchFamily="34" charset="0"/>
              <a:cs typeface="Arial" panose="020B0604020202020204" pitchFamily="34" charset="0"/>
            </a:endParaRPr>
          </a:p>
        </cx:txPr>
      </cx:axis>
      <cx:axis id="1">
        <cx:valScaling max="1500" min="1100"/>
        <cx:tickLabels/>
        <cx:spPr>
          <a:ln>
            <a:solidFill>
              <a:schemeClr val="tx1"/>
            </a:solidFill>
          </a:ln>
        </cx:spPr>
        <cx:txPr>
          <a:bodyPr spcFirstLastPara="1" vertOverflow="ellipsis" horzOverflow="overflow" wrap="square" lIns="0" tIns="0" rIns="0" bIns="0" anchor="ctr" anchorCtr="1"/>
          <a:lstStyle/>
          <a:p>
            <a:pPr algn="ctr" rtl="0">
              <a:defRPr sz="700" b="1">
                <a:solidFill>
                  <a:schemeClr val="tx1"/>
                </a:solidFill>
                <a:latin typeface="Arial" panose="020B0604020202020204" pitchFamily="34" charset="0"/>
                <a:ea typeface="Arial" panose="020B0604020202020204" pitchFamily="34" charset="0"/>
                <a:cs typeface="Arial" panose="020B0604020202020204" pitchFamily="34" charset="0"/>
              </a:defRPr>
            </a:pPr>
            <a:endParaRPr lang="en-US" sz="700" b="1" i="0" u="none" strike="noStrike" baseline="0">
              <a:solidFill>
                <a:schemeClr val="tx1"/>
              </a:solidFill>
              <a:latin typeface="Arial" panose="020B0604020202020204" pitchFamily="34" charset="0"/>
              <a:cs typeface="Arial" panose="020B0604020202020204" pitchFamily="34" charset="0"/>
            </a:endParaRPr>
          </a:p>
        </cx:txPr>
      </cx:axis>
    </cx:plotArea>
    <cx:legend pos="t" align="ctr" overlay="0"/>
  </cx:chart>
  <cx:spPr>
    <a:solidFill>
      <a:schemeClr val="bg1"/>
    </a:solidFill>
    <a:ln>
      <a:solidFill>
        <a:schemeClr val="tx1"/>
      </a:solidFill>
    </a:ln>
  </cx:spPr>
  <cx:clrMapOvr bg1="lt1" tx1="dk1" bg2="lt2" tx2="dk2" accent1="accent1" accent2="accent2" accent3="accent3" accent4="accent4" accent5="accent5" accent6="accent6" hlink="hlink" folHlink="folHlink"/>
</cx:chartSpace>
</file>

<file path=ppt/charts/chartEx2.xml><?xml version="1.0" encoding="utf-8"?>
<cx:chartSpace xmlns:a="http://schemas.openxmlformats.org/drawingml/2006/main" xmlns:r="http://schemas.openxmlformats.org/officeDocument/2006/relationships" xmlns:cx="http://schemas.microsoft.com/office/drawing/2014/chartex">
  <cx:chartData>
    <cx:data id="0">
      <cx:strDim type="cat">
        <cx:f>Sheet4!$C$30:$C$37</cx:f>
        <cx:lvl ptCount="8">
          <cx:pt idx="0">IFRS Valuation</cx:pt>
          <cx:pt idx="1">Reclassified
elements</cx:pt>
          <cx:pt idx="2">IFRS Valuation
(Reclassified)</cx:pt>
          <cx:pt idx="3">Technical Provision</cx:pt>
          <cx:pt idx="4">Deffered Commision Income</cx:pt>
          <cx:pt idx="5">Deffered tax liabilities</cx:pt>
          <cx:pt idx="6">Others
(Subordinate Debt &amp;
Trade Payables)</cx:pt>
          <cx:pt idx="7">RBC Valuation</cx:pt>
        </cx:lvl>
      </cx:strDim>
      <cx:numDim type="val">
        <cx:f>Sheet4!$D$30:$D$37</cx:f>
        <cx:lvl ptCount="8" formatCode="_ * #,##0_ ;_ * \-#,##0_ ;_ * &quot;-&quot;??_ ;_ @_ ">
          <cx:pt idx="0">860.51499999999999</cx:pt>
          <cx:pt idx="1">-118.596</cx:pt>
          <cx:pt idx="2">741.91899999999998</cx:pt>
          <cx:pt idx="3">-92.769999999999996</cx:pt>
          <cx:pt idx="4">-21.951000000000001</cx:pt>
          <cx:pt idx="5">-4.1449999999999996</cx:pt>
          <cx:pt idx="6">-0.55300000000000005</cx:pt>
          <cx:pt idx="7">622.5</cx:pt>
        </cx:lvl>
      </cx:numDim>
    </cx:data>
  </cx:chartData>
  <cx:chart>
    <cx:title pos="t" align="ctr" overlay="0">
      <cx:tx>
        <cx:rich>
          <a:bodyPr spcFirstLastPara="1" vertOverflow="ellipsis" horzOverflow="overflow" wrap="square" lIns="0" tIns="0" rIns="0" bIns="0" anchor="ctr" anchorCtr="1"/>
          <a:lstStyle/>
          <a:p>
            <a:pPr algn="ctr" rtl="0">
              <a:defRPr/>
            </a:pPr>
            <a:r>
              <a:rPr lang="en-US" sz="1800" b="1" i="0" baseline="0">
                <a:solidFill>
                  <a:srgbClr val="000000"/>
                </a:solidFill>
                <a:effectLst/>
                <a:latin typeface="Arial" panose="020B0604020202020204" pitchFamily="34" charset="0"/>
                <a:cs typeface="Arial" panose="020B0604020202020204" pitchFamily="34" charset="0"/>
              </a:rPr>
              <a:t>Key differences between IFRS and RBC (Liabilities)</a:t>
            </a:r>
            <a:endParaRPr lang="en-US" sz="1400" b="1" i="0" u="none" strike="noStrike" baseline="0">
              <a:solidFill>
                <a:prstClr val="black">
                  <a:lumMod val="65000"/>
                  <a:lumOff val="35000"/>
                </a:prstClr>
              </a:solidFill>
              <a:latin typeface="Calibri" panose="020F0502020204030204"/>
            </a:endParaRPr>
          </a:p>
        </cx:rich>
      </cx:tx>
    </cx:title>
    <cx:plotArea>
      <cx:plotAreaRegion>
        <cx:series layoutId="waterfall" uniqueId="{85C542BB-E03F-4B2C-84E6-50585777E952}">
          <cx:dataPt idx="0">
            <cx:spPr>
              <a:solidFill>
                <a:srgbClr val="002060"/>
              </a:solidFill>
            </cx:spPr>
          </cx:dataPt>
          <cx:dataPt idx="2">
            <cx:spPr>
              <a:solidFill>
                <a:srgbClr val="002060"/>
              </a:solidFill>
            </cx:spPr>
          </cx:dataPt>
          <cx:dataId val="0"/>
          <cx:layoutPr>
            <cx:subtotals>
              <cx:idx val="2"/>
              <cx:idx val="7"/>
              <cx:idx val="9"/>
            </cx:subtotals>
          </cx:layoutPr>
        </cx:series>
      </cx:plotAreaRegion>
      <cx:axis id="0">
        <cx:catScaling gapWidth="0.5"/>
        <cx:tickLabels/>
        <cx:spPr>
          <a:ln w="0">
            <a:solidFill>
              <a:schemeClr val="accent1"/>
            </a:solidFill>
          </a:ln>
          <a:effectLst>
            <a:outerShdw blurRad="50800" dist="50800" algn="ctr" rotWithShape="0">
              <a:srgbClr val="000000">
                <a:alpha val="43137"/>
              </a:srgbClr>
            </a:outerShdw>
          </a:effectLst>
        </cx:spPr>
        <cx:txPr>
          <a:bodyPr spcFirstLastPara="1" vertOverflow="ellipsis" horzOverflow="overflow" wrap="square" lIns="0" tIns="0" rIns="0" bIns="0" anchor="ctr" anchorCtr="1"/>
          <a:lstStyle/>
          <a:p>
            <a:pPr algn="ctr" rtl="0">
              <a:defRPr sz="780" b="1">
                <a:solidFill>
                  <a:schemeClr val="tx1"/>
                </a:solidFill>
                <a:latin typeface="Arial" panose="020B0604020202020204" pitchFamily="34" charset="0"/>
                <a:ea typeface="Arial" panose="020B0604020202020204" pitchFamily="34" charset="0"/>
                <a:cs typeface="Arial" panose="020B0604020202020204" pitchFamily="34" charset="0"/>
              </a:defRPr>
            </a:pPr>
            <a:endParaRPr lang="en-US" sz="780" b="1" i="0" u="none" strike="noStrike" baseline="0">
              <a:solidFill>
                <a:schemeClr val="tx1"/>
              </a:solidFill>
              <a:latin typeface="Arial" panose="020B0604020202020204" pitchFamily="34" charset="0"/>
              <a:cs typeface="Arial" panose="020B0604020202020204" pitchFamily="34" charset="0"/>
            </a:endParaRPr>
          </a:p>
        </cx:txPr>
      </cx:axis>
      <cx:axis id="1">
        <cx:valScaling max="900" min="550"/>
        <cx:tickLabels/>
        <cx:spPr>
          <a:ln>
            <a:solidFill>
              <a:schemeClr val="tx1"/>
            </a:solidFill>
          </a:ln>
        </cx:spPr>
        <cx:txPr>
          <a:bodyPr spcFirstLastPara="1" vertOverflow="ellipsis" horzOverflow="overflow" wrap="square" lIns="0" tIns="0" rIns="0" bIns="0" anchor="ctr" anchorCtr="1"/>
          <a:lstStyle/>
          <a:p>
            <a:pPr algn="ctr" rtl="0">
              <a:defRPr sz="700" b="1">
                <a:solidFill>
                  <a:schemeClr val="tx1"/>
                </a:solidFill>
                <a:latin typeface="Arial" panose="020B0604020202020204" pitchFamily="34" charset="0"/>
                <a:ea typeface="Arial" panose="020B0604020202020204" pitchFamily="34" charset="0"/>
                <a:cs typeface="Arial" panose="020B0604020202020204" pitchFamily="34" charset="0"/>
              </a:defRPr>
            </a:pPr>
            <a:endParaRPr lang="en-US" sz="700" b="1" i="0" u="none" strike="noStrike" baseline="0">
              <a:solidFill>
                <a:schemeClr val="tx1"/>
              </a:solidFill>
              <a:latin typeface="Arial" panose="020B0604020202020204" pitchFamily="34" charset="0"/>
              <a:cs typeface="Arial" panose="020B0604020202020204" pitchFamily="34" charset="0"/>
            </a:endParaRPr>
          </a:p>
        </cx:txPr>
      </cx:axis>
    </cx:plotArea>
    <cx:legend pos="t" align="ctr" overlay="0"/>
  </cx:chart>
  <cx:spPr>
    <a:solidFill>
      <a:schemeClr val="bg1"/>
    </a:solidFill>
    <a:ln>
      <a:solidFill>
        <a:schemeClr val="tx1"/>
      </a:solidFill>
    </a:ln>
  </cx:spPr>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95">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395">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F3BCEA-26FD-42D7-A21C-185006C20DFF}" type="doc">
      <dgm:prSet loTypeId="urn:diagrams.loki3.com/BracketList" loCatId="list" qsTypeId="urn:microsoft.com/office/officeart/2005/8/quickstyle/simple1" qsCatId="simple" csTypeId="urn:microsoft.com/office/officeart/2005/8/colors/accent3_2" csCatId="accent3" phldr="1"/>
      <dgm:spPr/>
      <dgm:t>
        <a:bodyPr/>
        <a:lstStyle/>
        <a:p>
          <a:endParaRPr lang="en-IN"/>
        </a:p>
      </dgm:t>
    </dgm:pt>
    <dgm:pt modelId="{D09F5F83-15F0-488E-9CB2-D802D239908C}">
      <dgm:prSet phldrT="[Text]" custT="1"/>
      <dgm:spPr>
        <a:xfrm>
          <a:off x="0" y="31180"/>
          <a:ext cx="2515168" cy="732600"/>
        </a:xfrm>
        <a:prstGeom prst="rect">
          <a:avLst/>
        </a:prstGeom>
        <a:noFill/>
        <a:ln>
          <a:noFill/>
        </a:ln>
        <a:effectLst/>
      </dgm:spPr>
      <dgm:t>
        <a:bodyPr/>
        <a:lstStyle/>
        <a:p>
          <a:pPr algn="l">
            <a:buNone/>
          </a:pPr>
          <a:r>
            <a:rPr lang="en-US" sz="1800">
              <a:solidFill>
                <a:srgbClr val="002060"/>
              </a:solidFill>
              <a:latin typeface="Arial" panose="020B0604020202020204" pitchFamily="34" charset="0"/>
              <a:ea typeface="+mn-ea"/>
              <a:cs typeface="Arial" panose="020B0604020202020204" pitchFamily="34" charset="0"/>
            </a:rPr>
            <a:t>Flat Minimum </a:t>
          </a:r>
          <a:endParaRPr lang="en-IN" sz="1800">
            <a:solidFill>
              <a:srgbClr val="002060"/>
            </a:solidFill>
            <a:latin typeface="Arial" panose="020B0604020202020204" pitchFamily="34" charset="0"/>
            <a:ea typeface="+mn-ea"/>
            <a:cs typeface="Arial" panose="020B0604020202020204" pitchFamily="34" charset="0"/>
          </a:endParaRPr>
        </a:p>
      </dgm:t>
    </dgm:pt>
    <dgm:pt modelId="{DB9C8709-C801-4922-AB6F-BC2505CF15C2}" type="parTrans" cxnId="{0BDE0F52-6491-47FD-B18E-F13C41B4CCB3}">
      <dgm:prSet/>
      <dgm:spPr/>
      <dgm:t>
        <a:bodyPr/>
        <a:lstStyle/>
        <a:p>
          <a:endParaRPr lang="en-IN" sz="1800">
            <a:latin typeface="Arial" panose="020B0604020202020204" pitchFamily="34" charset="0"/>
            <a:cs typeface="Arial" panose="020B0604020202020204" pitchFamily="34" charset="0"/>
          </a:endParaRPr>
        </a:p>
      </dgm:t>
    </dgm:pt>
    <dgm:pt modelId="{8C456762-33AF-488C-A9A9-286170476C49}" type="sibTrans" cxnId="{0BDE0F52-6491-47FD-B18E-F13C41B4CCB3}">
      <dgm:prSet/>
      <dgm:spPr/>
      <dgm:t>
        <a:bodyPr/>
        <a:lstStyle/>
        <a:p>
          <a:endParaRPr lang="en-IN" sz="1800">
            <a:latin typeface="Arial" panose="020B0604020202020204" pitchFamily="34" charset="0"/>
            <a:cs typeface="Arial" panose="020B0604020202020204" pitchFamily="34" charset="0"/>
          </a:endParaRPr>
        </a:p>
      </dgm:t>
    </dgm:pt>
    <dgm:pt modelId="{F24E2B51-F9F6-450B-95B9-140464C27A92}">
      <dgm:prSet phldrT="[Text]" custT="1"/>
      <dgm:spPr>
        <a:xfrm>
          <a:off x="3219415" y="31180"/>
          <a:ext cx="6841257" cy="732600"/>
        </a:xfrm>
        <a:prstGeom prst="rect">
          <a:avLst/>
        </a:prstGeom>
        <a:solidFill>
          <a:srgbClr val="053C6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Char char="•"/>
          </a:pPr>
          <a:r>
            <a:rPr lang="en-US" sz="1700">
              <a:solidFill>
                <a:sysClr val="window" lastClr="FFFFFF"/>
              </a:solidFill>
              <a:latin typeface="Arial" panose="020B0604020202020204" pitchFamily="34" charset="0"/>
              <a:ea typeface="+mn-ea"/>
              <a:cs typeface="Arial" panose="020B0604020202020204" pitchFamily="34" charset="0"/>
            </a:rPr>
            <a:t>Minimum amount of capital</a:t>
          </a:r>
          <a:endParaRPr lang="en-IN" sz="1700">
            <a:solidFill>
              <a:sysClr val="window" lastClr="FFFFFF"/>
            </a:solidFill>
            <a:latin typeface="Arial" panose="020B0604020202020204" pitchFamily="34" charset="0"/>
            <a:ea typeface="+mn-ea"/>
            <a:cs typeface="Arial" panose="020B0604020202020204" pitchFamily="34" charset="0"/>
          </a:endParaRPr>
        </a:p>
      </dgm:t>
    </dgm:pt>
    <dgm:pt modelId="{715ADF6A-98B5-41B3-93DB-A2058BCC41E5}" type="parTrans" cxnId="{88C7D747-C4A5-4648-80E5-0DF510336B31}">
      <dgm:prSet/>
      <dgm:spPr/>
      <dgm:t>
        <a:bodyPr/>
        <a:lstStyle/>
        <a:p>
          <a:endParaRPr lang="en-IN" sz="1800">
            <a:latin typeface="Arial" panose="020B0604020202020204" pitchFamily="34" charset="0"/>
            <a:cs typeface="Arial" panose="020B0604020202020204" pitchFamily="34" charset="0"/>
          </a:endParaRPr>
        </a:p>
      </dgm:t>
    </dgm:pt>
    <dgm:pt modelId="{D2F74C5E-D21A-4BC3-A2A2-14E4C4615B51}" type="sibTrans" cxnId="{88C7D747-C4A5-4648-80E5-0DF510336B31}">
      <dgm:prSet/>
      <dgm:spPr/>
      <dgm:t>
        <a:bodyPr/>
        <a:lstStyle/>
        <a:p>
          <a:endParaRPr lang="en-IN" sz="1800">
            <a:latin typeface="Arial" panose="020B0604020202020204" pitchFamily="34" charset="0"/>
            <a:cs typeface="Arial" panose="020B0604020202020204" pitchFamily="34" charset="0"/>
          </a:endParaRPr>
        </a:p>
      </dgm:t>
    </dgm:pt>
    <dgm:pt modelId="{A92DA9B8-B98B-4F29-B2B1-51448A45E19B}">
      <dgm:prSet phldrT="[Text]" custT="1"/>
      <dgm:spPr>
        <a:xfrm>
          <a:off x="0" y="896980"/>
          <a:ext cx="2515168" cy="732600"/>
        </a:xfrm>
        <a:prstGeom prst="rect">
          <a:avLst/>
        </a:prstGeom>
        <a:noFill/>
        <a:ln>
          <a:noFill/>
        </a:ln>
        <a:effectLst/>
      </dgm:spPr>
      <dgm:t>
        <a:bodyPr/>
        <a:lstStyle/>
        <a:p>
          <a:pPr algn="l">
            <a:buNone/>
          </a:pPr>
          <a:r>
            <a:rPr lang="en-US" sz="1800" dirty="0">
              <a:solidFill>
                <a:srgbClr val="002060"/>
              </a:solidFill>
              <a:latin typeface="Arial" panose="020B0604020202020204" pitchFamily="34" charset="0"/>
              <a:ea typeface="+mn-ea"/>
              <a:cs typeface="Arial" panose="020B0604020202020204" pitchFamily="34" charset="0"/>
            </a:rPr>
            <a:t>“Greater of” Index</a:t>
          </a:r>
          <a:endParaRPr lang="en-IN" sz="1800" dirty="0">
            <a:solidFill>
              <a:srgbClr val="002060"/>
            </a:solidFill>
            <a:latin typeface="Arial" panose="020B0604020202020204" pitchFamily="34" charset="0"/>
            <a:ea typeface="+mn-ea"/>
            <a:cs typeface="Arial" panose="020B0604020202020204" pitchFamily="34" charset="0"/>
          </a:endParaRPr>
        </a:p>
      </dgm:t>
    </dgm:pt>
    <dgm:pt modelId="{D8E214CB-4775-4864-8427-DAF8686EE8A3}" type="parTrans" cxnId="{3F6A9450-CB43-49C0-9F0E-D9B6E3046B1F}">
      <dgm:prSet/>
      <dgm:spPr/>
      <dgm:t>
        <a:bodyPr/>
        <a:lstStyle/>
        <a:p>
          <a:endParaRPr lang="en-IN" sz="1800">
            <a:latin typeface="Arial" panose="020B0604020202020204" pitchFamily="34" charset="0"/>
            <a:cs typeface="Arial" panose="020B0604020202020204" pitchFamily="34" charset="0"/>
          </a:endParaRPr>
        </a:p>
      </dgm:t>
    </dgm:pt>
    <dgm:pt modelId="{5AFB5C40-BCD1-4625-B784-4B1DDA97DD73}" type="sibTrans" cxnId="{3F6A9450-CB43-49C0-9F0E-D9B6E3046B1F}">
      <dgm:prSet/>
      <dgm:spPr/>
      <dgm:t>
        <a:bodyPr/>
        <a:lstStyle/>
        <a:p>
          <a:endParaRPr lang="en-IN" sz="1800">
            <a:latin typeface="Arial" panose="020B0604020202020204" pitchFamily="34" charset="0"/>
            <a:cs typeface="Arial" panose="020B0604020202020204" pitchFamily="34" charset="0"/>
          </a:endParaRPr>
        </a:p>
      </dgm:t>
    </dgm:pt>
    <dgm:pt modelId="{42F41AB5-40F5-4A94-A6FC-07134789E41B}">
      <dgm:prSet phldrT="[Text]" custT="1"/>
      <dgm:spPr>
        <a:xfrm>
          <a:off x="3219415" y="896980"/>
          <a:ext cx="6841257" cy="732600"/>
        </a:xfrm>
        <a:prstGeom prst="rect">
          <a:avLst/>
        </a:prstGeom>
        <a:solidFill>
          <a:srgbClr val="053C6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Char char="•"/>
          </a:pPr>
          <a:r>
            <a:rPr lang="en-US" sz="1700">
              <a:solidFill>
                <a:sysClr val="window" lastClr="FFFFFF"/>
              </a:solidFill>
              <a:latin typeface="Arial" panose="020B0604020202020204" pitchFamily="34" charset="0"/>
              <a:ea typeface="+mn-ea"/>
              <a:cs typeface="Arial" panose="020B0604020202020204" pitchFamily="34" charset="0"/>
            </a:rPr>
            <a:t>Required Capital (RC) = Max (% of premiums, % of claims)</a:t>
          </a:r>
          <a:endParaRPr lang="en-IN" sz="1700">
            <a:solidFill>
              <a:sysClr val="window" lastClr="FFFFFF"/>
            </a:solidFill>
            <a:latin typeface="Arial" panose="020B0604020202020204" pitchFamily="34" charset="0"/>
            <a:ea typeface="+mn-ea"/>
            <a:cs typeface="Arial" panose="020B0604020202020204" pitchFamily="34" charset="0"/>
          </a:endParaRPr>
        </a:p>
      </dgm:t>
    </dgm:pt>
    <dgm:pt modelId="{0A7341C1-E7D9-4CDE-8A2A-8580C08CA45C}" type="parTrans" cxnId="{933F5905-1EC2-416C-8CC1-05498863EE0A}">
      <dgm:prSet/>
      <dgm:spPr/>
      <dgm:t>
        <a:bodyPr/>
        <a:lstStyle/>
        <a:p>
          <a:endParaRPr lang="en-IN" sz="1800">
            <a:latin typeface="Arial" panose="020B0604020202020204" pitchFamily="34" charset="0"/>
            <a:cs typeface="Arial" panose="020B0604020202020204" pitchFamily="34" charset="0"/>
          </a:endParaRPr>
        </a:p>
      </dgm:t>
    </dgm:pt>
    <dgm:pt modelId="{154C70D4-2C73-4AB8-A6CC-B0D5297AB525}" type="sibTrans" cxnId="{933F5905-1EC2-416C-8CC1-05498863EE0A}">
      <dgm:prSet/>
      <dgm:spPr/>
      <dgm:t>
        <a:bodyPr/>
        <a:lstStyle/>
        <a:p>
          <a:endParaRPr lang="en-IN" sz="1800">
            <a:latin typeface="Arial" panose="020B0604020202020204" pitchFamily="34" charset="0"/>
            <a:cs typeface="Arial" panose="020B0604020202020204" pitchFamily="34" charset="0"/>
          </a:endParaRPr>
        </a:p>
      </dgm:t>
    </dgm:pt>
    <dgm:pt modelId="{384727F7-C165-4E1A-A266-92BF21ACB21A}">
      <dgm:prSet phldrT="[Text]" custT="1"/>
      <dgm:spPr>
        <a:xfrm>
          <a:off x="3219415" y="31180"/>
          <a:ext cx="6841257" cy="732600"/>
        </a:xfrm>
        <a:prstGeom prst="rect">
          <a:avLst/>
        </a:prstGeom>
        <a:solidFill>
          <a:srgbClr val="053C6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Char char="•"/>
          </a:pPr>
          <a:r>
            <a:rPr lang="en-US" sz="1700">
              <a:solidFill>
                <a:sysClr val="window" lastClr="FFFFFF"/>
              </a:solidFill>
              <a:latin typeface="Arial" panose="020B0604020202020204" pitchFamily="34" charset="0"/>
              <a:ea typeface="+mn-ea"/>
              <a:cs typeface="Arial" panose="020B0604020202020204" pitchFamily="34" charset="0"/>
            </a:rPr>
            <a:t>No reflection of risk profiles difference. </a:t>
          </a:r>
          <a:endParaRPr lang="en-IN" sz="1700">
            <a:solidFill>
              <a:sysClr val="window" lastClr="FFFFFF"/>
            </a:solidFill>
            <a:latin typeface="Arial" panose="020B0604020202020204" pitchFamily="34" charset="0"/>
            <a:ea typeface="+mn-ea"/>
            <a:cs typeface="Arial" panose="020B0604020202020204" pitchFamily="34" charset="0"/>
          </a:endParaRPr>
        </a:p>
      </dgm:t>
    </dgm:pt>
    <dgm:pt modelId="{686F5F67-3BF8-4F13-B8FD-8F871DEE2A08}" type="parTrans" cxnId="{454CCF99-A510-4515-8AF3-0E4F8F8D72BF}">
      <dgm:prSet/>
      <dgm:spPr/>
      <dgm:t>
        <a:bodyPr/>
        <a:lstStyle/>
        <a:p>
          <a:endParaRPr lang="en-IN" sz="1800">
            <a:latin typeface="Arial" panose="020B0604020202020204" pitchFamily="34" charset="0"/>
            <a:cs typeface="Arial" panose="020B0604020202020204" pitchFamily="34" charset="0"/>
          </a:endParaRPr>
        </a:p>
      </dgm:t>
    </dgm:pt>
    <dgm:pt modelId="{6F20B025-09D6-41F4-AD04-8C545FEC1A59}" type="sibTrans" cxnId="{454CCF99-A510-4515-8AF3-0E4F8F8D72BF}">
      <dgm:prSet/>
      <dgm:spPr/>
      <dgm:t>
        <a:bodyPr/>
        <a:lstStyle/>
        <a:p>
          <a:endParaRPr lang="en-IN" sz="1800">
            <a:latin typeface="Arial" panose="020B0604020202020204" pitchFamily="34" charset="0"/>
            <a:cs typeface="Arial" panose="020B0604020202020204" pitchFamily="34" charset="0"/>
          </a:endParaRPr>
        </a:p>
      </dgm:t>
    </dgm:pt>
    <dgm:pt modelId="{43CCAC85-81BF-433A-B63C-7A669C0DEB28}">
      <dgm:prSet phldrT="[Text]" custT="1"/>
      <dgm:spPr>
        <a:xfrm>
          <a:off x="3219415" y="896980"/>
          <a:ext cx="6841257" cy="732600"/>
        </a:xfrm>
        <a:prstGeom prst="rect">
          <a:avLst/>
        </a:prstGeom>
        <a:solidFill>
          <a:srgbClr val="053C6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Char char="•"/>
          </a:pPr>
          <a:r>
            <a:rPr lang="en-US" sz="1700">
              <a:solidFill>
                <a:sysClr val="window" lastClr="FFFFFF"/>
              </a:solidFill>
              <a:latin typeface="Arial" panose="020B0604020202020204" pitchFamily="34" charset="0"/>
              <a:ea typeface="+mn-ea"/>
              <a:cs typeface="Arial" panose="020B0604020202020204" pitchFamily="34" charset="0"/>
            </a:rPr>
            <a:t>Reflects some risk on liability, but not asset side</a:t>
          </a:r>
          <a:endParaRPr lang="en-IN" sz="1700">
            <a:solidFill>
              <a:sysClr val="window" lastClr="FFFFFF"/>
            </a:solidFill>
            <a:latin typeface="Arial" panose="020B0604020202020204" pitchFamily="34" charset="0"/>
            <a:ea typeface="+mn-ea"/>
            <a:cs typeface="Arial" panose="020B0604020202020204" pitchFamily="34" charset="0"/>
          </a:endParaRPr>
        </a:p>
      </dgm:t>
    </dgm:pt>
    <dgm:pt modelId="{73754090-22A1-4004-A6A2-BBD26D6E7DFF}" type="parTrans" cxnId="{CB9531C5-82F0-44AB-BE94-ABDE7E907E71}">
      <dgm:prSet/>
      <dgm:spPr/>
      <dgm:t>
        <a:bodyPr/>
        <a:lstStyle/>
        <a:p>
          <a:endParaRPr lang="en-IN" sz="1800">
            <a:latin typeface="Arial" panose="020B0604020202020204" pitchFamily="34" charset="0"/>
            <a:cs typeface="Arial" panose="020B0604020202020204" pitchFamily="34" charset="0"/>
          </a:endParaRPr>
        </a:p>
      </dgm:t>
    </dgm:pt>
    <dgm:pt modelId="{5748F74D-5A0C-4665-9134-E404D18BADE9}" type="sibTrans" cxnId="{CB9531C5-82F0-44AB-BE94-ABDE7E907E71}">
      <dgm:prSet/>
      <dgm:spPr/>
      <dgm:t>
        <a:bodyPr/>
        <a:lstStyle/>
        <a:p>
          <a:endParaRPr lang="en-IN" sz="1800">
            <a:latin typeface="Arial" panose="020B0604020202020204" pitchFamily="34" charset="0"/>
            <a:cs typeface="Arial" panose="020B0604020202020204" pitchFamily="34" charset="0"/>
          </a:endParaRPr>
        </a:p>
      </dgm:t>
    </dgm:pt>
    <dgm:pt modelId="{1B16C595-1D1B-42F7-98F1-1CEC929BA36D}">
      <dgm:prSet phldrT="[Text]" custT="1"/>
      <dgm:spPr>
        <a:xfrm>
          <a:off x="0" y="3143689"/>
          <a:ext cx="2515168" cy="732600"/>
        </a:xfrm>
        <a:prstGeom prst="rect">
          <a:avLst/>
        </a:prstGeom>
        <a:noFill/>
        <a:ln>
          <a:noFill/>
        </a:ln>
        <a:effectLst/>
      </dgm:spPr>
      <dgm:t>
        <a:bodyPr/>
        <a:lstStyle/>
        <a:p>
          <a:pPr algn="l">
            <a:buNone/>
          </a:pPr>
          <a:r>
            <a:rPr lang="en-US" sz="1800" dirty="0">
              <a:solidFill>
                <a:srgbClr val="002060"/>
              </a:solidFill>
              <a:latin typeface="Arial" panose="020B0604020202020204" pitchFamily="34" charset="0"/>
              <a:ea typeface="+mn-ea"/>
              <a:cs typeface="Arial" panose="020B0604020202020204" pitchFamily="34" charset="0"/>
            </a:rPr>
            <a:t>Combinatorial</a:t>
          </a:r>
          <a:endParaRPr lang="en-IN" sz="1800" dirty="0">
            <a:solidFill>
              <a:srgbClr val="002060"/>
            </a:solidFill>
            <a:latin typeface="Arial" panose="020B0604020202020204" pitchFamily="34" charset="0"/>
            <a:ea typeface="+mn-ea"/>
            <a:cs typeface="Arial" panose="020B0604020202020204" pitchFamily="34" charset="0"/>
          </a:endParaRPr>
        </a:p>
      </dgm:t>
    </dgm:pt>
    <dgm:pt modelId="{B5119066-1302-463A-A57E-48507A71B3C1}" type="parTrans" cxnId="{3F805AB2-9B62-4213-968B-CBBD91CC7F3B}">
      <dgm:prSet/>
      <dgm:spPr/>
      <dgm:t>
        <a:bodyPr/>
        <a:lstStyle/>
        <a:p>
          <a:endParaRPr lang="en-IN" sz="1800">
            <a:latin typeface="Arial" panose="020B0604020202020204" pitchFamily="34" charset="0"/>
            <a:cs typeface="Arial" panose="020B0604020202020204" pitchFamily="34" charset="0"/>
          </a:endParaRPr>
        </a:p>
      </dgm:t>
    </dgm:pt>
    <dgm:pt modelId="{5F4762C4-FB8B-4121-A1F8-94998573B643}" type="sibTrans" cxnId="{3F805AB2-9B62-4213-968B-CBBD91CC7F3B}">
      <dgm:prSet/>
      <dgm:spPr/>
      <dgm:t>
        <a:bodyPr/>
        <a:lstStyle/>
        <a:p>
          <a:endParaRPr lang="en-IN" sz="1800">
            <a:latin typeface="Arial" panose="020B0604020202020204" pitchFamily="34" charset="0"/>
            <a:cs typeface="Arial" panose="020B0604020202020204" pitchFamily="34" charset="0"/>
          </a:endParaRPr>
        </a:p>
      </dgm:t>
    </dgm:pt>
    <dgm:pt modelId="{F77222E7-21BC-4C7A-8B1B-A5B8A5B979B7}">
      <dgm:prSet phldrT="[Text]" custT="1"/>
      <dgm:spPr>
        <a:xfrm>
          <a:off x="0" y="1934483"/>
          <a:ext cx="2515168" cy="732600"/>
        </a:xfrm>
        <a:prstGeom prst="rect">
          <a:avLst/>
        </a:prstGeom>
        <a:noFill/>
        <a:ln>
          <a:noFill/>
        </a:ln>
        <a:effectLst/>
      </dgm:spPr>
      <dgm:t>
        <a:bodyPr/>
        <a:lstStyle/>
        <a:p>
          <a:pPr algn="l">
            <a:buNone/>
          </a:pPr>
          <a:r>
            <a:rPr lang="en-US" sz="1800">
              <a:solidFill>
                <a:srgbClr val="002060"/>
              </a:solidFill>
              <a:latin typeface="Arial" panose="020B0604020202020204" pitchFamily="34" charset="0"/>
              <a:ea typeface="+mn-ea"/>
              <a:cs typeface="Arial" panose="020B0604020202020204" pitchFamily="34" charset="0"/>
            </a:rPr>
            <a:t>“Additive” Index </a:t>
          </a:r>
        </a:p>
        <a:p>
          <a:pPr algn="l">
            <a:buNone/>
          </a:pPr>
          <a:r>
            <a:rPr lang="en-US" sz="1800">
              <a:solidFill>
                <a:srgbClr val="002060"/>
              </a:solidFill>
              <a:latin typeface="Arial" panose="020B0604020202020204" pitchFamily="34" charset="0"/>
              <a:ea typeface="+mn-ea"/>
              <a:cs typeface="Arial" panose="020B0604020202020204" pitchFamily="34" charset="0"/>
            </a:rPr>
            <a:t>Based</a:t>
          </a:r>
          <a:endParaRPr lang="en-IN" sz="1800">
            <a:solidFill>
              <a:srgbClr val="002060"/>
            </a:solidFill>
            <a:latin typeface="Arial" panose="020B0604020202020204" pitchFamily="34" charset="0"/>
            <a:ea typeface="+mn-ea"/>
            <a:cs typeface="Arial" panose="020B0604020202020204" pitchFamily="34" charset="0"/>
          </a:endParaRPr>
        </a:p>
      </dgm:t>
    </dgm:pt>
    <dgm:pt modelId="{6CCDCD1D-1D26-4E2C-A29D-7A40A173BDDE}" type="parTrans" cxnId="{058470CD-E3D8-4709-BF23-2246EC381CE2}">
      <dgm:prSet/>
      <dgm:spPr/>
      <dgm:t>
        <a:bodyPr/>
        <a:lstStyle/>
        <a:p>
          <a:endParaRPr lang="en-IN" sz="1800">
            <a:latin typeface="Arial" panose="020B0604020202020204" pitchFamily="34" charset="0"/>
            <a:cs typeface="Arial" panose="020B0604020202020204" pitchFamily="34" charset="0"/>
          </a:endParaRPr>
        </a:p>
      </dgm:t>
    </dgm:pt>
    <dgm:pt modelId="{C88AE90E-9910-4E78-B500-0BFBA880CA5D}" type="sibTrans" cxnId="{058470CD-E3D8-4709-BF23-2246EC381CE2}">
      <dgm:prSet/>
      <dgm:spPr/>
      <dgm:t>
        <a:bodyPr/>
        <a:lstStyle/>
        <a:p>
          <a:endParaRPr lang="en-IN" sz="1800">
            <a:latin typeface="Arial" panose="020B0604020202020204" pitchFamily="34" charset="0"/>
            <a:cs typeface="Arial" panose="020B0604020202020204" pitchFamily="34" charset="0"/>
          </a:endParaRPr>
        </a:p>
      </dgm:t>
    </dgm:pt>
    <dgm:pt modelId="{203E98DC-ED68-4A4D-AEEB-5B2652129649}">
      <dgm:prSet phldrT="[Text]" custT="1"/>
      <dgm:spPr>
        <a:xfrm>
          <a:off x="3219415" y="1762780"/>
          <a:ext cx="6841257" cy="1076006"/>
        </a:xfrm>
        <a:prstGeom prst="rect">
          <a:avLst/>
        </a:prstGeom>
        <a:solidFill>
          <a:srgbClr val="053C6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Char char="•"/>
          </a:pPr>
          <a:r>
            <a:rPr lang="en-US" sz="1700">
              <a:solidFill>
                <a:sysClr val="window" lastClr="FFFFFF"/>
              </a:solidFill>
              <a:latin typeface="Arial" panose="020B0604020202020204" pitchFamily="34" charset="0"/>
              <a:ea typeface="+mn-ea"/>
              <a:cs typeface="Arial" panose="020B0604020202020204" pitchFamily="34" charset="0"/>
            </a:rPr>
            <a:t>More factors applied to assets and liabilities with the RC being the sum of these. </a:t>
          </a:r>
          <a:endParaRPr lang="en-IN" sz="1700">
            <a:solidFill>
              <a:sysClr val="window" lastClr="FFFFFF"/>
            </a:solidFill>
            <a:latin typeface="Arial" panose="020B0604020202020204" pitchFamily="34" charset="0"/>
            <a:ea typeface="+mn-ea"/>
            <a:cs typeface="Arial" panose="020B0604020202020204" pitchFamily="34" charset="0"/>
          </a:endParaRPr>
        </a:p>
      </dgm:t>
    </dgm:pt>
    <dgm:pt modelId="{45528690-27CA-4149-99F3-1FCC60C4FFA7}" type="parTrans" cxnId="{442C9B71-EC9F-433E-A443-9E8D7EBE0AE5}">
      <dgm:prSet/>
      <dgm:spPr/>
      <dgm:t>
        <a:bodyPr/>
        <a:lstStyle/>
        <a:p>
          <a:endParaRPr lang="en-IN" sz="1800">
            <a:latin typeface="Arial" panose="020B0604020202020204" pitchFamily="34" charset="0"/>
            <a:cs typeface="Arial" panose="020B0604020202020204" pitchFamily="34" charset="0"/>
          </a:endParaRPr>
        </a:p>
      </dgm:t>
    </dgm:pt>
    <dgm:pt modelId="{6D74DF1B-669B-4B53-BCE6-451D0A960674}" type="sibTrans" cxnId="{442C9B71-EC9F-433E-A443-9E8D7EBE0AE5}">
      <dgm:prSet/>
      <dgm:spPr/>
      <dgm:t>
        <a:bodyPr/>
        <a:lstStyle/>
        <a:p>
          <a:endParaRPr lang="en-IN" sz="1800">
            <a:latin typeface="Arial" panose="020B0604020202020204" pitchFamily="34" charset="0"/>
            <a:cs typeface="Arial" panose="020B0604020202020204" pitchFamily="34" charset="0"/>
          </a:endParaRPr>
        </a:p>
      </dgm:t>
    </dgm:pt>
    <dgm:pt modelId="{A47D8C10-E81E-4F8E-83AA-8686EFBA1600}">
      <dgm:prSet phldrT="[Text]" custT="1"/>
      <dgm:spPr>
        <a:xfrm>
          <a:off x="3219415" y="1762780"/>
          <a:ext cx="6841257" cy="1076006"/>
        </a:xfrm>
        <a:prstGeom prst="rect">
          <a:avLst/>
        </a:prstGeom>
        <a:solidFill>
          <a:srgbClr val="053C6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Char char="•"/>
          </a:pPr>
          <a:r>
            <a:rPr lang="en-US" sz="1700">
              <a:solidFill>
                <a:sysClr val="window" lastClr="FFFFFF"/>
              </a:solidFill>
              <a:latin typeface="Arial" panose="020B0604020202020204" pitchFamily="34" charset="0"/>
              <a:ea typeface="+mn-ea"/>
              <a:cs typeface="Arial" panose="020B0604020202020204" pitchFamily="34" charset="0"/>
            </a:rPr>
            <a:t>Underlying assumptions - standard impact of diversification &amp; correlation among insurers</a:t>
          </a:r>
          <a:endParaRPr lang="en-IN" sz="1700">
            <a:solidFill>
              <a:sysClr val="window" lastClr="FFFFFF"/>
            </a:solidFill>
            <a:latin typeface="Arial" panose="020B0604020202020204" pitchFamily="34" charset="0"/>
            <a:ea typeface="+mn-ea"/>
            <a:cs typeface="Arial" panose="020B0604020202020204" pitchFamily="34" charset="0"/>
          </a:endParaRPr>
        </a:p>
      </dgm:t>
    </dgm:pt>
    <dgm:pt modelId="{B63D1079-DBB1-4658-91B2-0E70E3AA890E}" type="parTrans" cxnId="{CB8B434A-7616-4B27-A6CB-33AD1F082D91}">
      <dgm:prSet/>
      <dgm:spPr/>
      <dgm:t>
        <a:bodyPr/>
        <a:lstStyle/>
        <a:p>
          <a:endParaRPr lang="en-IN" sz="1800">
            <a:latin typeface="Arial" panose="020B0604020202020204" pitchFamily="34" charset="0"/>
            <a:cs typeface="Arial" panose="020B0604020202020204" pitchFamily="34" charset="0"/>
          </a:endParaRPr>
        </a:p>
      </dgm:t>
    </dgm:pt>
    <dgm:pt modelId="{5C2EFDC8-4648-4AD2-AB50-D35653B75D20}" type="sibTrans" cxnId="{CB8B434A-7616-4B27-A6CB-33AD1F082D91}">
      <dgm:prSet/>
      <dgm:spPr/>
      <dgm:t>
        <a:bodyPr/>
        <a:lstStyle/>
        <a:p>
          <a:endParaRPr lang="en-IN" sz="1800">
            <a:latin typeface="Arial" panose="020B0604020202020204" pitchFamily="34" charset="0"/>
            <a:cs typeface="Arial" panose="020B0604020202020204" pitchFamily="34" charset="0"/>
          </a:endParaRPr>
        </a:p>
      </dgm:t>
    </dgm:pt>
    <dgm:pt modelId="{AD90CA9D-D691-4DCE-96B2-408A4824D138}">
      <dgm:prSet phldrT="[Text]" custT="1"/>
      <dgm:spPr>
        <a:xfrm>
          <a:off x="3219415" y="2971986"/>
          <a:ext cx="6841257" cy="1076006"/>
        </a:xfrm>
        <a:prstGeom prst="rect">
          <a:avLst/>
        </a:prstGeom>
        <a:solidFill>
          <a:srgbClr val="053C6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l">
            <a:buChar char="•"/>
          </a:pPr>
          <a:r>
            <a:rPr lang="en-US" sz="1700">
              <a:solidFill>
                <a:sysClr val="window" lastClr="FFFFFF"/>
              </a:solidFill>
              <a:latin typeface="Arial" panose="020B0604020202020204" pitchFamily="34" charset="0"/>
              <a:ea typeface="+mn-ea"/>
              <a:cs typeface="Arial" panose="020B0604020202020204" pitchFamily="34" charset="0"/>
            </a:rPr>
            <a:t>Capital charges identified for each risks. RC = Combination of these charges, taking correlation between risks into account. </a:t>
          </a:r>
          <a:endParaRPr lang="en-IN" sz="1700">
            <a:solidFill>
              <a:sysClr val="window" lastClr="FFFFFF"/>
            </a:solidFill>
            <a:latin typeface="Arial" panose="020B0604020202020204" pitchFamily="34" charset="0"/>
            <a:ea typeface="+mn-ea"/>
            <a:cs typeface="Arial" panose="020B0604020202020204" pitchFamily="34" charset="0"/>
          </a:endParaRPr>
        </a:p>
      </dgm:t>
    </dgm:pt>
    <dgm:pt modelId="{80DA83EE-BA4C-4205-B0CD-A88EDE7250A1}" type="parTrans" cxnId="{78D5FF5D-D120-46F7-9EEC-D2FC37A098EB}">
      <dgm:prSet/>
      <dgm:spPr/>
      <dgm:t>
        <a:bodyPr/>
        <a:lstStyle/>
        <a:p>
          <a:endParaRPr lang="en-IN" sz="1800">
            <a:latin typeface="Arial" panose="020B0604020202020204" pitchFamily="34" charset="0"/>
            <a:cs typeface="Arial" panose="020B0604020202020204" pitchFamily="34" charset="0"/>
          </a:endParaRPr>
        </a:p>
      </dgm:t>
    </dgm:pt>
    <dgm:pt modelId="{70CF9838-3691-4519-A98A-02CB06289F3C}" type="sibTrans" cxnId="{78D5FF5D-D120-46F7-9EEC-D2FC37A098EB}">
      <dgm:prSet/>
      <dgm:spPr/>
      <dgm:t>
        <a:bodyPr/>
        <a:lstStyle/>
        <a:p>
          <a:endParaRPr lang="en-IN" sz="1800">
            <a:latin typeface="Arial" panose="020B0604020202020204" pitchFamily="34" charset="0"/>
            <a:cs typeface="Arial" panose="020B0604020202020204" pitchFamily="34" charset="0"/>
          </a:endParaRPr>
        </a:p>
      </dgm:t>
    </dgm:pt>
    <dgm:pt modelId="{0F2AAA18-097A-42CC-8A9C-098E862C1A0C}">
      <dgm:prSet phldrT="[Text]" custT="1"/>
      <dgm:spPr>
        <a:xfrm>
          <a:off x="3219415" y="2971986"/>
          <a:ext cx="6841257" cy="1076006"/>
        </a:xfrm>
        <a:prstGeom prst="rect">
          <a:avLst/>
        </a:prstGeom>
        <a:solidFill>
          <a:srgbClr val="053C6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l">
            <a:buChar char="•"/>
          </a:pPr>
          <a:r>
            <a:rPr lang="en-US" sz="1700">
              <a:solidFill>
                <a:sysClr val="window" lastClr="FFFFFF"/>
              </a:solidFill>
              <a:latin typeface="Arial" panose="020B0604020202020204" pitchFamily="34" charset="0"/>
              <a:ea typeface="+mn-ea"/>
              <a:cs typeface="Arial" panose="020B0604020202020204" pitchFamily="34" charset="0"/>
            </a:rPr>
            <a:t>Risk &amp; correlation factors are set in a standard industry wide – formula </a:t>
          </a:r>
          <a:endParaRPr lang="en-IN" sz="1700">
            <a:solidFill>
              <a:sysClr val="window" lastClr="FFFFFF"/>
            </a:solidFill>
            <a:latin typeface="Arial" panose="020B0604020202020204" pitchFamily="34" charset="0"/>
            <a:ea typeface="+mn-ea"/>
            <a:cs typeface="Arial" panose="020B0604020202020204" pitchFamily="34" charset="0"/>
          </a:endParaRPr>
        </a:p>
      </dgm:t>
    </dgm:pt>
    <dgm:pt modelId="{10B98D99-7CD8-47A7-9334-BB721A18914D}" type="parTrans" cxnId="{D353B490-07A4-4F3F-80D0-FEC7AA531F5D}">
      <dgm:prSet/>
      <dgm:spPr/>
      <dgm:t>
        <a:bodyPr/>
        <a:lstStyle/>
        <a:p>
          <a:endParaRPr lang="en-IN" sz="1800">
            <a:latin typeface="Arial" panose="020B0604020202020204" pitchFamily="34" charset="0"/>
            <a:cs typeface="Arial" panose="020B0604020202020204" pitchFamily="34" charset="0"/>
          </a:endParaRPr>
        </a:p>
      </dgm:t>
    </dgm:pt>
    <dgm:pt modelId="{5410D095-B650-49B8-925D-BF1B80846D03}" type="sibTrans" cxnId="{D353B490-07A4-4F3F-80D0-FEC7AA531F5D}">
      <dgm:prSet/>
      <dgm:spPr/>
      <dgm:t>
        <a:bodyPr/>
        <a:lstStyle/>
        <a:p>
          <a:endParaRPr lang="en-IN" sz="1800">
            <a:latin typeface="Arial" panose="020B0604020202020204" pitchFamily="34" charset="0"/>
            <a:cs typeface="Arial" panose="020B0604020202020204" pitchFamily="34" charset="0"/>
          </a:endParaRPr>
        </a:p>
      </dgm:t>
    </dgm:pt>
    <dgm:pt modelId="{7E3BE6D2-4324-4A8A-8071-320AF8CAA74F}">
      <dgm:prSet phldrT="[Text]" custT="1"/>
      <dgm:spPr>
        <a:xfrm>
          <a:off x="0" y="4181192"/>
          <a:ext cx="2515168" cy="732600"/>
        </a:xfrm>
        <a:prstGeom prst="rect">
          <a:avLst/>
        </a:prstGeom>
        <a:noFill/>
        <a:ln>
          <a:noFill/>
        </a:ln>
        <a:effectLst/>
      </dgm:spPr>
      <dgm:t>
        <a:bodyPr/>
        <a:lstStyle/>
        <a:p>
          <a:pPr algn="l">
            <a:buNone/>
          </a:pPr>
          <a:r>
            <a:rPr lang="en-US" sz="1800" dirty="0">
              <a:solidFill>
                <a:srgbClr val="002060"/>
              </a:solidFill>
              <a:latin typeface="Arial" panose="020B0604020202020204" pitchFamily="34" charset="0"/>
              <a:ea typeface="+mn-ea"/>
              <a:cs typeface="Arial" panose="020B0604020202020204" pitchFamily="34" charset="0"/>
            </a:rPr>
            <a:t>Internal models</a:t>
          </a:r>
          <a:endParaRPr lang="en-IN" sz="1800" dirty="0">
            <a:solidFill>
              <a:srgbClr val="002060"/>
            </a:solidFill>
            <a:latin typeface="Arial" panose="020B0604020202020204" pitchFamily="34" charset="0"/>
            <a:ea typeface="+mn-ea"/>
            <a:cs typeface="Arial" panose="020B0604020202020204" pitchFamily="34" charset="0"/>
          </a:endParaRPr>
        </a:p>
      </dgm:t>
    </dgm:pt>
    <dgm:pt modelId="{ED10927C-9B29-420B-AC60-CAA2E1FF73F7}" type="parTrans" cxnId="{CA4B580F-1FDF-4C96-A5C1-4C100D02D3F5}">
      <dgm:prSet/>
      <dgm:spPr/>
      <dgm:t>
        <a:bodyPr/>
        <a:lstStyle/>
        <a:p>
          <a:endParaRPr lang="en-IN" sz="1800">
            <a:latin typeface="Arial" panose="020B0604020202020204" pitchFamily="34" charset="0"/>
            <a:cs typeface="Arial" panose="020B0604020202020204" pitchFamily="34" charset="0"/>
          </a:endParaRPr>
        </a:p>
      </dgm:t>
    </dgm:pt>
    <dgm:pt modelId="{842647CD-2B18-4D07-9B5C-E22EA05F3F49}" type="sibTrans" cxnId="{CA4B580F-1FDF-4C96-A5C1-4C100D02D3F5}">
      <dgm:prSet/>
      <dgm:spPr/>
      <dgm:t>
        <a:bodyPr/>
        <a:lstStyle/>
        <a:p>
          <a:endParaRPr lang="en-IN" sz="1800">
            <a:latin typeface="Arial" panose="020B0604020202020204" pitchFamily="34" charset="0"/>
            <a:cs typeface="Arial" panose="020B0604020202020204" pitchFamily="34" charset="0"/>
          </a:endParaRPr>
        </a:p>
      </dgm:t>
    </dgm:pt>
    <dgm:pt modelId="{F3418D28-DF94-47DE-9609-B57B3C8F9766}">
      <dgm:prSet phldrT="[Text]" custT="1"/>
      <dgm:spPr>
        <a:xfrm>
          <a:off x="3219415" y="4181192"/>
          <a:ext cx="6841257" cy="732600"/>
        </a:xfrm>
        <a:prstGeom prst="rect">
          <a:avLst/>
        </a:prstGeom>
        <a:solidFill>
          <a:srgbClr val="053C6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l">
            <a:buChar char="•"/>
          </a:pPr>
          <a:r>
            <a:rPr lang="en-US" sz="1700">
              <a:solidFill>
                <a:sysClr val="window" lastClr="FFFFFF"/>
              </a:solidFill>
              <a:latin typeface="Arial" panose="020B0604020202020204" pitchFamily="34" charset="0"/>
              <a:ea typeface="+mn-ea"/>
              <a:cs typeface="Arial" panose="020B0604020202020204" pitchFamily="34" charset="0"/>
            </a:rPr>
            <a:t>Build on insurer’s own data &amp; modelling, most likely to reflect insurer’s particular risk profile most appropriately</a:t>
          </a:r>
          <a:endParaRPr lang="en-IN" sz="1700">
            <a:solidFill>
              <a:sysClr val="window" lastClr="FFFFFF"/>
            </a:solidFill>
            <a:latin typeface="Arial" panose="020B0604020202020204" pitchFamily="34" charset="0"/>
            <a:ea typeface="+mn-ea"/>
            <a:cs typeface="Arial" panose="020B0604020202020204" pitchFamily="34" charset="0"/>
          </a:endParaRPr>
        </a:p>
      </dgm:t>
    </dgm:pt>
    <dgm:pt modelId="{08033B31-DFAF-4C64-8AA4-317B187C25EA}" type="parTrans" cxnId="{B281B7AE-F0BA-42DE-9BC5-BCBB589A2A83}">
      <dgm:prSet/>
      <dgm:spPr/>
      <dgm:t>
        <a:bodyPr/>
        <a:lstStyle/>
        <a:p>
          <a:endParaRPr lang="en-IN" sz="1800">
            <a:latin typeface="Arial" panose="020B0604020202020204" pitchFamily="34" charset="0"/>
            <a:cs typeface="Arial" panose="020B0604020202020204" pitchFamily="34" charset="0"/>
          </a:endParaRPr>
        </a:p>
      </dgm:t>
    </dgm:pt>
    <dgm:pt modelId="{1A82011D-B543-4708-ACEA-EA4BF40224F3}" type="sibTrans" cxnId="{B281B7AE-F0BA-42DE-9BC5-BCBB589A2A83}">
      <dgm:prSet/>
      <dgm:spPr/>
      <dgm:t>
        <a:bodyPr/>
        <a:lstStyle/>
        <a:p>
          <a:endParaRPr lang="en-IN" sz="1800">
            <a:latin typeface="Arial" panose="020B0604020202020204" pitchFamily="34" charset="0"/>
            <a:cs typeface="Arial" panose="020B0604020202020204" pitchFamily="34" charset="0"/>
          </a:endParaRPr>
        </a:p>
      </dgm:t>
    </dgm:pt>
    <dgm:pt modelId="{017C414A-B536-4C9A-B5CD-5A23A80B959F}" type="pres">
      <dgm:prSet presAssocID="{EEF3BCEA-26FD-42D7-A21C-185006C20DFF}" presName="Name0" presStyleCnt="0">
        <dgm:presLayoutVars>
          <dgm:dir/>
          <dgm:animLvl val="lvl"/>
          <dgm:resizeHandles val="exact"/>
        </dgm:presLayoutVars>
      </dgm:prSet>
      <dgm:spPr/>
      <dgm:t>
        <a:bodyPr/>
        <a:lstStyle/>
        <a:p>
          <a:endParaRPr lang="en-US"/>
        </a:p>
      </dgm:t>
    </dgm:pt>
    <dgm:pt modelId="{E974939F-DEC2-4C9C-9A36-76497D25A954}" type="pres">
      <dgm:prSet presAssocID="{D09F5F83-15F0-488E-9CB2-D802D239908C}" presName="linNode" presStyleCnt="0"/>
      <dgm:spPr/>
    </dgm:pt>
    <dgm:pt modelId="{3B3FE8C8-9007-4408-87C9-4E3AE8636900}" type="pres">
      <dgm:prSet presAssocID="{D09F5F83-15F0-488E-9CB2-D802D239908C}" presName="parTx" presStyleLbl="revTx" presStyleIdx="0" presStyleCnt="5">
        <dgm:presLayoutVars>
          <dgm:chMax val="1"/>
          <dgm:bulletEnabled val="1"/>
        </dgm:presLayoutVars>
      </dgm:prSet>
      <dgm:spPr/>
      <dgm:t>
        <a:bodyPr/>
        <a:lstStyle/>
        <a:p>
          <a:endParaRPr lang="en-US"/>
        </a:p>
      </dgm:t>
    </dgm:pt>
    <dgm:pt modelId="{2D37E0ED-0100-4BF7-B040-CC6CE3DCCB1E}" type="pres">
      <dgm:prSet presAssocID="{D09F5F83-15F0-488E-9CB2-D802D239908C}" presName="bracket" presStyleLbl="parChTrans1D1" presStyleIdx="0" presStyleCnt="5"/>
      <dgm:spPr>
        <a:xfrm>
          <a:off x="2515168" y="31180"/>
          <a:ext cx="503033" cy="732600"/>
        </a:xfrm>
        <a:prstGeom prst="leftBrace">
          <a:avLst>
            <a:gd name="adj1" fmla="val 35000"/>
            <a:gd name="adj2" fmla="val 50000"/>
          </a:avLst>
        </a:prstGeom>
        <a:noFill/>
        <a:ln w="25400" cap="flat" cmpd="sng" algn="ctr">
          <a:solidFill>
            <a:srgbClr val="053C6D">
              <a:shade val="60000"/>
              <a:hueOff val="0"/>
              <a:satOff val="0"/>
              <a:lumOff val="0"/>
              <a:alphaOff val="0"/>
            </a:srgbClr>
          </a:solidFill>
          <a:prstDash val="solid"/>
        </a:ln>
        <a:effectLst/>
      </dgm:spPr>
    </dgm:pt>
    <dgm:pt modelId="{93C3C462-28BE-4C3C-8395-E1C896DF6829}" type="pres">
      <dgm:prSet presAssocID="{D09F5F83-15F0-488E-9CB2-D802D239908C}" presName="spH" presStyleCnt="0"/>
      <dgm:spPr/>
    </dgm:pt>
    <dgm:pt modelId="{D3B856AC-2C76-4AEB-88C5-68AF84F5E166}" type="pres">
      <dgm:prSet presAssocID="{D09F5F83-15F0-488E-9CB2-D802D239908C}" presName="desTx" presStyleLbl="node1" presStyleIdx="0" presStyleCnt="5" custLinFactNeighborY="-2290">
        <dgm:presLayoutVars>
          <dgm:bulletEnabled val="1"/>
        </dgm:presLayoutVars>
      </dgm:prSet>
      <dgm:spPr/>
      <dgm:t>
        <a:bodyPr/>
        <a:lstStyle/>
        <a:p>
          <a:endParaRPr lang="en-US"/>
        </a:p>
      </dgm:t>
    </dgm:pt>
    <dgm:pt modelId="{66357379-AE5C-4E20-AF24-6FED2A5A39CF}" type="pres">
      <dgm:prSet presAssocID="{8C456762-33AF-488C-A9A9-286170476C49}" presName="spV" presStyleCnt="0"/>
      <dgm:spPr/>
    </dgm:pt>
    <dgm:pt modelId="{ABE58673-65B8-4ACF-8A0D-DB502F790D1D}" type="pres">
      <dgm:prSet presAssocID="{A92DA9B8-B98B-4F29-B2B1-51448A45E19B}" presName="linNode" presStyleCnt="0"/>
      <dgm:spPr/>
    </dgm:pt>
    <dgm:pt modelId="{5CD1F7D5-EC2D-4661-B94A-000B659C05D8}" type="pres">
      <dgm:prSet presAssocID="{A92DA9B8-B98B-4F29-B2B1-51448A45E19B}" presName="parTx" presStyleLbl="revTx" presStyleIdx="1" presStyleCnt="5">
        <dgm:presLayoutVars>
          <dgm:chMax val="1"/>
          <dgm:bulletEnabled val="1"/>
        </dgm:presLayoutVars>
      </dgm:prSet>
      <dgm:spPr/>
      <dgm:t>
        <a:bodyPr/>
        <a:lstStyle/>
        <a:p>
          <a:endParaRPr lang="en-US"/>
        </a:p>
      </dgm:t>
    </dgm:pt>
    <dgm:pt modelId="{D7D9F295-DD44-44E6-AFE2-6F11E3197D54}" type="pres">
      <dgm:prSet presAssocID="{A92DA9B8-B98B-4F29-B2B1-51448A45E19B}" presName="bracket" presStyleLbl="parChTrans1D1" presStyleIdx="1" presStyleCnt="5"/>
      <dgm:spPr>
        <a:xfrm>
          <a:off x="2515168" y="896980"/>
          <a:ext cx="503033" cy="732600"/>
        </a:xfrm>
        <a:prstGeom prst="leftBrace">
          <a:avLst>
            <a:gd name="adj1" fmla="val 35000"/>
            <a:gd name="adj2" fmla="val 50000"/>
          </a:avLst>
        </a:prstGeom>
        <a:noFill/>
        <a:ln w="25400" cap="flat" cmpd="sng" algn="ctr">
          <a:solidFill>
            <a:srgbClr val="053C6D">
              <a:shade val="60000"/>
              <a:hueOff val="0"/>
              <a:satOff val="0"/>
              <a:lumOff val="0"/>
              <a:alphaOff val="0"/>
            </a:srgbClr>
          </a:solidFill>
          <a:prstDash val="solid"/>
        </a:ln>
        <a:effectLst/>
      </dgm:spPr>
    </dgm:pt>
    <dgm:pt modelId="{9FA72FF7-3BEA-4795-B9B1-DA8AAB12C83C}" type="pres">
      <dgm:prSet presAssocID="{A92DA9B8-B98B-4F29-B2B1-51448A45E19B}" presName="spH" presStyleCnt="0"/>
      <dgm:spPr/>
    </dgm:pt>
    <dgm:pt modelId="{3E834D89-E91D-4471-BD2B-DD7DB46C0770}" type="pres">
      <dgm:prSet presAssocID="{A92DA9B8-B98B-4F29-B2B1-51448A45E19B}" presName="desTx" presStyleLbl="node1" presStyleIdx="1" presStyleCnt="5">
        <dgm:presLayoutVars>
          <dgm:bulletEnabled val="1"/>
        </dgm:presLayoutVars>
      </dgm:prSet>
      <dgm:spPr/>
      <dgm:t>
        <a:bodyPr/>
        <a:lstStyle/>
        <a:p>
          <a:endParaRPr lang="en-US"/>
        </a:p>
      </dgm:t>
    </dgm:pt>
    <dgm:pt modelId="{BE7CF6CB-472B-41DF-A09D-C0D8FFFD1070}" type="pres">
      <dgm:prSet presAssocID="{5AFB5C40-BCD1-4625-B784-4B1DDA97DD73}" presName="spV" presStyleCnt="0"/>
      <dgm:spPr/>
    </dgm:pt>
    <dgm:pt modelId="{C02F9BAE-A795-4C77-B184-44DF474C8CFB}" type="pres">
      <dgm:prSet presAssocID="{F77222E7-21BC-4C7A-8B1B-A5B8A5B979B7}" presName="linNode" presStyleCnt="0"/>
      <dgm:spPr/>
    </dgm:pt>
    <dgm:pt modelId="{D9DC6E21-FD44-46B2-9461-585BB4232688}" type="pres">
      <dgm:prSet presAssocID="{F77222E7-21BC-4C7A-8B1B-A5B8A5B979B7}" presName="parTx" presStyleLbl="revTx" presStyleIdx="2" presStyleCnt="5">
        <dgm:presLayoutVars>
          <dgm:chMax val="1"/>
          <dgm:bulletEnabled val="1"/>
        </dgm:presLayoutVars>
      </dgm:prSet>
      <dgm:spPr/>
      <dgm:t>
        <a:bodyPr/>
        <a:lstStyle/>
        <a:p>
          <a:endParaRPr lang="en-US"/>
        </a:p>
      </dgm:t>
    </dgm:pt>
    <dgm:pt modelId="{3CCFCA7A-AB90-4153-BC8D-18D1B22FFDE3}" type="pres">
      <dgm:prSet presAssocID="{F77222E7-21BC-4C7A-8B1B-A5B8A5B979B7}" presName="bracket" presStyleLbl="parChTrans1D1" presStyleIdx="2" presStyleCnt="5"/>
      <dgm:spPr>
        <a:xfrm>
          <a:off x="2515168" y="1762780"/>
          <a:ext cx="503033" cy="1076006"/>
        </a:xfrm>
        <a:prstGeom prst="leftBrace">
          <a:avLst>
            <a:gd name="adj1" fmla="val 35000"/>
            <a:gd name="adj2" fmla="val 50000"/>
          </a:avLst>
        </a:prstGeom>
        <a:noFill/>
        <a:ln w="25400" cap="flat" cmpd="sng" algn="ctr">
          <a:solidFill>
            <a:srgbClr val="053C6D">
              <a:shade val="60000"/>
              <a:hueOff val="0"/>
              <a:satOff val="0"/>
              <a:lumOff val="0"/>
              <a:alphaOff val="0"/>
            </a:srgbClr>
          </a:solidFill>
          <a:prstDash val="solid"/>
        </a:ln>
        <a:effectLst/>
      </dgm:spPr>
    </dgm:pt>
    <dgm:pt modelId="{93E49167-B606-4674-B83E-3F7B6F26A58F}" type="pres">
      <dgm:prSet presAssocID="{F77222E7-21BC-4C7A-8B1B-A5B8A5B979B7}" presName="spH" presStyleCnt="0"/>
      <dgm:spPr/>
    </dgm:pt>
    <dgm:pt modelId="{93943A28-5AE2-48E3-AA45-10EF55FEAD9A}" type="pres">
      <dgm:prSet presAssocID="{F77222E7-21BC-4C7A-8B1B-A5B8A5B979B7}" presName="desTx" presStyleLbl="node1" presStyleIdx="2" presStyleCnt="5">
        <dgm:presLayoutVars>
          <dgm:bulletEnabled val="1"/>
        </dgm:presLayoutVars>
      </dgm:prSet>
      <dgm:spPr/>
      <dgm:t>
        <a:bodyPr/>
        <a:lstStyle/>
        <a:p>
          <a:endParaRPr lang="en-US"/>
        </a:p>
      </dgm:t>
    </dgm:pt>
    <dgm:pt modelId="{4E44BD78-E809-402C-AD46-F5D21165942F}" type="pres">
      <dgm:prSet presAssocID="{C88AE90E-9910-4E78-B500-0BFBA880CA5D}" presName="spV" presStyleCnt="0"/>
      <dgm:spPr/>
    </dgm:pt>
    <dgm:pt modelId="{02090F1C-426E-46C4-9C47-0B6F4FED4741}" type="pres">
      <dgm:prSet presAssocID="{1B16C595-1D1B-42F7-98F1-1CEC929BA36D}" presName="linNode" presStyleCnt="0"/>
      <dgm:spPr/>
    </dgm:pt>
    <dgm:pt modelId="{51018DCC-056B-4506-B513-753BF266FC21}" type="pres">
      <dgm:prSet presAssocID="{1B16C595-1D1B-42F7-98F1-1CEC929BA36D}" presName="parTx" presStyleLbl="revTx" presStyleIdx="3" presStyleCnt="5">
        <dgm:presLayoutVars>
          <dgm:chMax val="1"/>
          <dgm:bulletEnabled val="1"/>
        </dgm:presLayoutVars>
      </dgm:prSet>
      <dgm:spPr/>
      <dgm:t>
        <a:bodyPr/>
        <a:lstStyle/>
        <a:p>
          <a:endParaRPr lang="en-US"/>
        </a:p>
      </dgm:t>
    </dgm:pt>
    <dgm:pt modelId="{A23ECDFA-C06A-4449-8A20-BEA6C44CC54A}" type="pres">
      <dgm:prSet presAssocID="{1B16C595-1D1B-42F7-98F1-1CEC929BA36D}" presName="bracket" presStyleLbl="parChTrans1D1" presStyleIdx="3" presStyleCnt="5"/>
      <dgm:spPr>
        <a:xfrm>
          <a:off x="2515168" y="2971986"/>
          <a:ext cx="503033" cy="1076006"/>
        </a:xfrm>
        <a:prstGeom prst="leftBrace">
          <a:avLst>
            <a:gd name="adj1" fmla="val 35000"/>
            <a:gd name="adj2" fmla="val 50000"/>
          </a:avLst>
        </a:prstGeom>
        <a:noFill/>
        <a:ln w="25400" cap="flat" cmpd="sng" algn="ctr">
          <a:solidFill>
            <a:srgbClr val="053C6D">
              <a:shade val="60000"/>
              <a:hueOff val="0"/>
              <a:satOff val="0"/>
              <a:lumOff val="0"/>
              <a:alphaOff val="0"/>
            </a:srgbClr>
          </a:solidFill>
          <a:prstDash val="solid"/>
        </a:ln>
        <a:effectLst/>
      </dgm:spPr>
    </dgm:pt>
    <dgm:pt modelId="{2DA21F79-198D-444E-9B06-6E0896FF15AC}" type="pres">
      <dgm:prSet presAssocID="{1B16C595-1D1B-42F7-98F1-1CEC929BA36D}" presName="spH" presStyleCnt="0"/>
      <dgm:spPr/>
    </dgm:pt>
    <dgm:pt modelId="{48D45234-A307-44FC-B2F2-6CC0C86B2A3B}" type="pres">
      <dgm:prSet presAssocID="{1B16C595-1D1B-42F7-98F1-1CEC929BA36D}" presName="desTx" presStyleLbl="node1" presStyleIdx="3" presStyleCnt="5">
        <dgm:presLayoutVars>
          <dgm:bulletEnabled val="1"/>
        </dgm:presLayoutVars>
      </dgm:prSet>
      <dgm:spPr/>
      <dgm:t>
        <a:bodyPr/>
        <a:lstStyle/>
        <a:p>
          <a:endParaRPr lang="en-US"/>
        </a:p>
      </dgm:t>
    </dgm:pt>
    <dgm:pt modelId="{F5965D4A-C0B3-481E-B4EF-0D272EE97DF8}" type="pres">
      <dgm:prSet presAssocID="{5F4762C4-FB8B-4121-A1F8-94998573B643}" presName="spV" presStyleCnt="0"/>
      <dgm:spPr/>
    </dgm:pt>
    <dgm:pt modelId="{1CEB02D5-4898-41DF-A36F-1274B80E8A5C}" type="pres">
      <dgm:prSet presAssocID="{7E3BE6D2-4324-4A8A-8071-320AF8CAA74F}" presName="linNode" presStyleCnt="0"/>
      <dgm:spPr/>
    </dgm:pt>
    <dgm:pt modelId="{3AB0A1BE-D3A5-42B1-8595-627BEBC5C104}" type="pres">
      <dgm:prSet presAssocID="{7E3BE6D2-4324-4A8A-8071-320AF8CAA74F}" presName="parTx" presStyleLbl="revTx" presStyleIdx="4" presStyleCnt="5">
        <dgm:presLayoutVars>
          <dgm:chMax val="1"/>
          <dgm:bulletEnabled val="1"/>
        </dgm:presLayoutVars>
      </dgm:prSet>
      <dgm:spPr/>
      <dgm:t>
        <a:bodyPr/>
        <a:lstStyle/>
        <a:p>
          <a:endParaRPr lang="en-US"/>
        </a:p>
      </dgm:t>
    </dgm:pt>
    <dgm:pt modelId="{B4C196ED-0562-4BD0-B09E-D126BF6FDE38}" type="pres">
      <dgm:prSet presAssocID="{7E3BE6D2-4324-4A8A-8071-320AF8CAA74F}" presName="bracket" presStyleLbl="parChTrans1D1" presStyleIdx="4" presStyleCnt="5"/>
      <dgm:spPr>
        <a:xfrm>
          <a:off x="2515168" y="4181192"/>
          <a:ext cx="503033" cy="732600"/>
        </a:xfrm>
        <a:prstGeom prst="leftBrace">
          <a:avLst>
            <a:gd name="adj1" fmla="val 35000"/>
            <a:gd name="adj2" fmla="val 50000"/>
          </a:avLst>
        </a:prstGeom>
        <a:noFill/>
        <a:ln w="25400" cap="flat" cmpd="sng" algn="ctr">
          <a:solidFill>
            <a:srgbClr val="053C6D">
              <a:shade val="60000"/>
              <a:hueOff val="0"/>
              <a:satOff val="0"/>
              <a:lumOff val="0"/>
              <a:alphaOff val="0"/>
            </a:srgbClr>
          </a:solidFill>
          <a:prstDash val="solid"/>
        </a:ln>
        <a:effectLst/>
      </dgm:spPr>
    </dgm:pt>
    <dgm:pt modelId="{9E1B0896-6091-4F67-9876-5BEE6F91D49A}" type="pres">
      <dgm:prSet presAssocID="{7E3BE6D2-4324-4A8A-8071-320AF8CAA74F}" presName="spH" presStyleCnt="0"/>
      <dgm:spPr/>
    </dgm:pt>
    <dgm:pt modelId="{A62AB4C6-C9DB-4B76-BD18-7487CCBB5FBF}" type="pres">
      <dgm:prSet presAssocID="{7E3BE6D2-4324-4A8A-8071-320AF8CAA74F}" presName="desTx" presStyleLbl="node1" presStyleIdx="4" presStyleCnt="5">
        <dgm:presLayoutVars>
          <dgm:bulletEnabled val="1"/>
        </dgm:presLayoutVars>
      </dgm:prSet>
      <dgm:spPr/>
      <dgm:t>
        <a:bodyPr/>
        <a:lstStyle/>
        <a:p>
          <a:endParaRPr lang="en-US"/>
        </a:p>
      </dgm:t>
    </dgm:pt>
  </dgm:ptLst>
  <dgm:cxnLst>
    <dgm:cxn modelId="{D44A7084-3B21-462C-808B-9A855C23373D}" type="presOf" srcId="{7E3BE6D2-4324-4A8A-8071-320AF8CAA74F}" destId="{3AB0A1BE-D3A5-42B1-8595-627BEBC5C104}" srcOrd="0" destOrd="0" presId="urn:diagrams.loki3.com/BracketList"/>
    <dgm:cxn modelId="{9A598A86-E0E2-4055-83A0-602E470C6B36}" type="presOf" srcId="{F77222E7-21BC-4C7A-8B1B-A5B8A5B979B7}" destId="{D9DC6E21-FD44-46B2-9461-585BB4232688}" srcOrd="0" destOrd="0" presId="urn:diagrams.loki3.com/BracketList"/>
    <dgm:cxn modelId="{454CCF99-A510-4515-8AF3-0E4F8F8D72BF}" srcId="{D09F5F83-15F0-488E-9CB2-D802D239908C}" destId="{384727F7-C165-4E1A-A266-92BF21ACB21A}" srcOrd="1" destOrd="0" parTransId="{686F5F67-3BF8-4F13-B8FD-8F871DEE2A08}" sibTransId="{6F20B025-09D6-41F4-AD04-8C545FEC1A59}"/>
    <dgm:cxn modelId="{771FAE11-7BC1-454C-BE48-C46DEF7ECD1F}" type="presOf" srcId="{0F2AAA18-097A-42CC-8A9C-098E862C1A0C}" destId="{48D45234-A307-44FC-B2F2-6CC0C86B2A3B}" srcOrd="0" destOrd="1" presId="urn:diagrams.loki3.com/BracketList"/>
    <dgm:cxn modelId="{B281B7AE-F0BA-42DE-9BC5-BCBB589A2A83}" srcId="{7E3BE6D2-4324-4A8A-8071-320AF8CAA74F}" destId="{F3418D28-DF94-47DE-9609-B57B3C8F9766}" srcOrd="0" destOrd="0" parTransId="{08033B31-DFAF-4C64-8AA4-317B187C25EA}" sibTransId="{1A82011D-B543-4708-ACEA-EA4BF40224F3}"/>
    <dgm:cxn modelId="{8824A912-975A-4FFC-9C01-C51B3673314E}" type="presOf" srcId="{EEF3BCEA-26FD-42D7-A21C-185006C20DFF}" destId="{017C414A-B536-4C9A-B5CD-5A23A80B959F}" srcOrd="0" destOrd="0" presId="urn:diagrams.loki3.com/BracketList"/>
    <dgm:cxn modelId="{C4271DCE-C5AE-4696-BAE4-1B3EFD1172AC}" type="presOf" srcId="{A47D8C10-E81E-4F8E-83AA-8686EFBA1600}" destId="{93943A28-5AE2-48E3-AA45-10EF55FEAD9A}" srcOrd="0" destOrd="1" presId="urn:diagrams.loki3.com/BracketList"/>
    <dgm:cxn modelId="{7C44E402-0EE6-426F-8020-A569093AE9C2}" type="presOf" srcId="{AD90CA9D-D691-4DCE-96B2-408A4824D138}" destId="{48D45234-A307-44FC-B2F2-6CC0C86B2A3B}" srcOrd="0" destOrd="0" presId="urn:diagrams.loki3.com/BracketList"/>
    <dgm:cxn modelId="{CB8B434A-7616-4B27-A6CB-33AD1F082D91}" srcId="{F77222E7-21BC-4C7A-8B1B-A5B8A5B979B7}" destId="{A47D8C10-E81E-4F8E-83AA-8686EFBA1600}" srcOrd="1" destOrd="0" parTransId="{B63D1079-DBB1-4658-91B2-0E70E3AA890E}" sibTransId="{5C2EFDC8-4648-4AD2-AB50-D35653B75D20}"/>
    <dgm:cxn modelId="{FCFFB317-8635-436D-9CF0-7291B4B76E8B}" type="presOf" srcId="{384727F7-C165-4E1A-A266-92BF21ACB21A}" destId="{D3B856AC-2C76-4AEB-88C5-68AF84F5E166}" srcOrd="0" destOrd="1" presId="urn:diagrams.loki3.com/BracketList"/>
    <dgm:cxn modelId="{058470CD-E3D8-4709-BF23-2246EC381CE2}" srcId="{EEF3BCEA-26FD-42D7-A21C-185006C20DFF}" destId="{F77222E7-21BC-4C7A-8B1B-A5B8A5B979B7}" srcOrd="2" destOrd="0" parTransId="{6CCDCD1D-1D26-4E2C-A29D-7A40A173BDDE}" sibTransId="{C88AE90E-9910-4E78-B500-0BFBA880CA5D}"/>
    <dgm:cxn modelId="{30B22A10-D92B-44DF-A8DD-B6ACAC8BDCEA}" type="presOf" srcId="{43CCAC85-81BF-433A-B63C-7A669C0DEB28}" destId="{3E834D89-E91D-4471-BD2B-DD7DB46C0770}" srcOrd="0" destOrd="1" presId="urn:diagrams.loki3.com/BracketList"/>
    <dgm:cxn modelId="{7E1288F2-3910-4AFD-B33A-51FB5930523A}" type="presOf" srcId="{1B16C595-1D1B-42F7-98F1-1CEC929BA36D}" destId="{51018DCC-056B-4506-B513-753BF266FC21}" srcOrd="0" destOrd="0" presId="urn:diagrams.loki3.com/BracketList"/>
    <dgm:cxn modelId="{4370C6E3-45D6-428C-835C-118DD4E8F178}" type="presOf" srcId="{42F41AB5-40F5-4A94-A6FC-07134789E41B}" destId="{3E834D89-E91D-4471-BD2B-DD7DB46C0770}" srcOrd="0" destOrd="0" presId="urn:diagrams.loki3.com/BracketList"/>
    <dgm:cxn modelId="{CB9531C5-82F0-44AB-BE94-ABDE7E907E71}" srcId="{A92DA9B8-B98B-4F29-B2B1-51448A45E19B}" destId="{43CCAC85-81BF-433A-B63C-7A669C0DEB28}" srcOrd="1" destOrd="0" parTransId="{73754090-22A1-4004-A6A2-BBD26D6E7DFF}" sibTransId="{5748F74D-5A0C-4665-9134-E404D18BADE9}"/>
    <dgm:cxn modelId="{0BDE0F52-6491-47FD-B18E-F13C41B4CCB3}" srcId="{EEF3BCEA-26FD-42D7-A21C-185006C20DFF}" destId="{D09F5F83-15F0-488E-9CB2-D802D239908C}" srcOrd="0" destOrd="0" parTransId="{DB9C8709-C801-4922-AB6F-BC2505CF15C2}" sibTransId="{8C456762-33AF-488C-A9A9-286170476C49}"/>
    <dgm:cxn modelId="{D621718E-09BD-4AAE-815B-AB3E03A14BC5}" type="presOf" srcId="{F3418D28-DF94-47DE-9609-B57B3C8F9766}" destId="{A62AB4C6-C9DB-4B76-BD18-7487CCBB5FBF}" srcOrd="0" destOrd="0" presId="urn:diagrams.loki3.com/BracketList"/>
    <dgm:cxn modelId="{CA4B580F-1FDF-4C96-A5C1-4C100D02D3F5}" srcId="{EEF3BCEA-26FD-42D7-A21C-185006C20DFF}" destId="{7E3BE6D2-4324-4A8A-8071-320AF8CAA74F}" srcOrd="4" destOrd="0" parTransId="{ED10927C-9B29-420B-AC60-CAA2E1FF73F7}" sibTransId="{842647CD-2B18-4D07-9B5C-E22EA05F3F49}"/>
    <dgm:cxn modelId="{3F6A9450-CB43-49C0-9F0E-D9B6E3046B1F}" srcId="{EEF3BCEA-26FD-42D7-A21C-185006C20DFF}" destId="{A92DA9B8-B98B-4F29-B2B1-51448A45E19B}" srcOrd="1" destOrd="0" parTransId="{D8E214CB-4775-4864-8427-DAF8686EE8A3}" sibTransId="{5AFB5C40-BCD1-4625-B784-4B1DDA97DD73}"/>
    <dgm:cxn modelId="{FD9E3C90-55BC-41DC-B72E-9371B4F90CA0}" type="presOf" srcId="{D09F5F83-15F0-488E-9CB2-D802D239908C}" destId="{3B3FE8C8-9007-4408-87C9-4E3AE8636900}" srcOrd="0" destOrd="0" presId="urn:diagrams.loki3.com/BracketList"/>
    <dgm:cxn modelId="{88C7D747-C4A5-4648-80E5-0DF510336B31}" srcId="{D09F5F83-15F0-488E-9CB2-D802D239908C}" destId="{F24E2B51-F9F6-450B-95B9-140464C27A92}" srcOrd="0" destOrd="0" parTransId="{715ADF6A-98B5-41B3-93DB-A2058BCC41E5}" sibTransId="{D2F74C5E-D21A-4BC3-A2A2-14E4C4615B51}"/>
    <dgm:cxn modelId="{933F5905-1EC2-416C-8CC1-05498863EE0A}" srcId="{A92DA9B8-B98B-4F29-B2B1-51448A45E19B}" destId="{42F41AB5-40F5-4A94-A6FC-07134789E41B}" srcOrd="0" destOrd="0" parTransId="{0A7341C1-E7D9-4CDE-8A2A-8580C08CA45C}" sibTransId="{154C70D4-2C73-4AB8-A6CC-B0D5297AB525}"/>
    <dgm:cxn modelId="{2DA434FC-CCC8-4BA5-896A-CF92EC0BCF83}" type="presOf" srcId="{F24E2B51-F9F6-450B-95B9-140464C27A92}" destId="{D3B856AC-2C76-4AEB-88C5-68AF84F5E166}" srcOrd="0" destOrd="0" presId="urn:diagrams.loki3.com/BracketList"/>
    <dgm:cxn modelId="{78D5FF5D-D120-46F7-9EEC-D2FC37A098EB}" srcId="{1B16C595-1D1B-42F7-98F1-1CEC929BA36D}" destId="{AD90CA9D-D691-4DCE-96B2-408A4824D138}" srcOrd="0" destOrd="0" parTransId="{80DA83EE-BA4C-4205-B0CD-A88EDE7250A1}" sibTransId="{70CF9838-3691-4519-A98A-02CB06289F3C}"/>
    <dgm:cxn modelId="{442C9B71-EC9F-433E-A443-9E8D7EBE0AE5}" srcId="{F77222E7-21BC-4C7A-8B1B-A5B8A5B979B7}" destId="{203E98DC-ED68-4A4D-AEEB-5B2652129649}" srcOrd="0" destOrd="0" parTransId="{45528690-27CA-4149-99F3-1FCC60C4FFA7}" sibTransId="{6D74DF1B-669B-4B53-BCE6-451D0A960674}"/>
    <dgm:cxn modelId="{3F805AB2-9B62-4213-968B-CBBD91CC7F3B}" srcId="{EEF3BCEA-26FD-42D7-A21C-185006C20DFF}" destId="{1B16C595-1D1B-42F7-98F1-1CEC929BA36D}" srcOrd="3" destOrd="0" parTransId="{B5119066-1302-463A-A57E-48507A71B3C1}" sibTransId="{5F4762C4-FB8B-4121-A1F8-94998573B643}"/>
    <dgm:cxn modelId="{C2684A0F-4FBD-4485-81DA-251DC725CE2A}" type="presOf" srcId="{A92DA9B8-B98B-4F29-B2B1-51448A45E19B}" destId="{5CD1F7D5-EC2D-4661-B94A-000B659C05D8}" srcOrd="0" destOrd="0" presId="urn:diagrams.loki3.com/BracketList"/>
    <dgm:cxn modelId="{D353B490-07A4-4F3F-80D0-FEC7AA531F5D}" srcId="{1B16C595-1D1B-42F7-98F1-1CEC929BA36D}" destId="{0F2AAA18-097A-42CC-8A9C-098E862C1A0C}" srcOrd="1" destOrd="0" parTransId="{10B98D99-7CD8-47A7-9334-BB721A18914D}" sibTransId="{5410D095-B650-49B8-925D-BF1B80846D03}"/>
    <dgm:cxn modelId="{1F69F8D5-CA7B-4B95-82FC-0FB66D4E0629}" type="presOf" srcId="{203E98DC-ED68-4A4D-AEEB-5B2652129649}" destId="{93943A28-5AE2-48E3-AA45-10EF55FEAD9A}" srcOrd="0" destOrd="0" presId="urn:diagrams.loki3.com/BracketList"/>
    <dgm:cxn modelId="{6B58EA2D-B8E8-4BB0-9F73-F55CD0EDF8E0}" type="presParOf" srcId="{017C414A-B536-4C9A-B5CD-5A23A80B959F}" destId="{E974939F-DEC2-4C9C-9A36-76497D25A954}" srcOrd="0" destOrd="0" presId="urn:diagrams.loki3.com/BracketList"/>
    <dgm:cxn modelId="{5312ACE1-EFD9-4F9D-A8EB-A8E1088D5A5B}" type="presParOf" srcId="{E974939F-DEC2-4C9C-9A36-76497D25A954}" destId="{3B3FE8C8-9007-4408-87C9-4E3AE8636900}" srcOrd="0" destOrd="0" presId="urn:diagrams.loki3.com/BracketList"/>
    <dgm:cxn modelId="{EC362C1D-22AF-47CD-81B5-222B3DF3EAE2}" type="presParOf" srcId="{E974939F-DEC2-4C9C-9A36-76497D25A954}" destId="{2D37E0ED-0100-4BF7-B040-CC6CE3DCCB1E}" srcOrd="1" destOrd="0" presId="urn:diagrams.loki3.com/BracketList"/>
    <dgm:cxn modelId="{46DAD6F2-51A7-4169-9F6A-B2F6C0B7B7AD}" type="presParOf" srcId="{E974939F-DEC2-4C9C-9A36-76497D25A954}" destId="{93C3C462-28BE-4C3C-8395-E1C896DF6829}" srcOrd="2" destOrd="0" presId="urn:diagrams.loki3.com/BracketList"/>
    <dgm:cxn modelId="{A5DF43D7-A35B-45C4-842D-3C8A3A45A242}" type="presParOf" srcId="{E974939F-DEC2-4C9C-9A36-76497D25A954}" destId="{D3B856AC-2C76-4AEB-88C5-68AF84F5E166}" srcOrd="3" destOrd="0" presId="urn:diagrams.loki3.com/BracketList"/>
    <dgm:cxn modelId="{6A93D994-2B0A-4A2E-8B89-1854C8AB6111}" type="presParOf" srcId="{017C414A-B536-4C9A-B5CD-5A23A80B959F}" destId="{66357379-AE5C-4E20-AF24-6FED2A5A39CF}" srcOrd="1" destOrd="0" presId="urn:diagrams.loki3.com/BracketList"/>
    <dgm:cxn modelId="{C2A425D3-2710-48AC-8E47-D4D1B94DF7AC}" type="presParOf" srcId="{017C414A-B536-4C9A-B5CD-5A23A80B959F}" destId="{ABE58673-65B8-4ACF-8A0D-DB502F790D1D}" srcOrd="2" destOrd="0" presId="urn:diagrams.loki3.com/BracketList"/>
    <dgm:cxn modelId="{0E863985-7DE6-4B58-8CCB-3C3CB8CF2B9E}" type="presParOf" srcId="{ABE58673-65B8-4ACF-8A0D-DB502F790D1D}" destId="{5CD1F7D5-EC2D-4661-B94A-000B659C05D8}" srcOrd="0" destOrd="0" presId="urn:diagrams.loki3.com/BracketList"/>
    <dgm:cxn modelId="{766150D9-0B39-45F8-801A-AAB01EA27B49}" type="presParOf" srcId="{ABE58673-65B8-4ACF-8A0D-DB502F790D1D}" destId="{D7D9F295-DD44-44E6-AFE2-6F11E3197D54}" srcOrd="1" destOrd="0" presId="urn:diagrams.loki3.com/BracketList"/>
    <dgm:cxn modelId="{20D90B03-13B8-4522-B4CA-1F7A30E139E5}" type="presParOf" srcId="{ABE58673-65B8-4ACF-8A0D-DB502F790D1D}" destId="{9FA72FF7-3BEA-4795-B9B1-DA8AAB12C83C}" srcOrd="2" destOrd="0" presId="urn:diagrams.loki3.com/BracketList"/>
    <dgm:cxn modelId="{A9D2C3E8-CB57-4662-BE94-5D63BEC27171}" type="presParOf" srcId="{ABE58673-65B8-4ACF-8A0D-DB502F790D1D}" destId="{3E834D89-E91D-4471-BD2B-DD7DB46C0770}" srcOrd="3" destOrd="0" presId="urn:diagrams.loki3.com/BracketList"/>
    <dgm:cxn modelId="{B3684CC7-240E-4733-BF2F-6921C7AA99A6}" type="presParOf" srcId="{017C414A-B536-4C9A-B5CD-5A23A80B959F}" destId="{BE7CF6CB-472B-41DF-A09D-C0D8FFFD1070}" srcOrd="3" destOrd="0" presId="urn:diagrams.loki3.com/BracketList"/>
    <dgm:cxn modelId="{14C938A2-0833-401E-A12C-9A479B5E8A59}" type="presParOf" srcId="{017C414A-B536-4C9A-B5CD-5A23A80B959F}" destId="{C02F9BAE-A795-4C77-B184-44DF474C8CFB}" srcOrd="4" destOrd="0" presId="urn:diagrams.loki3.com/BracketList"/>
    <dgm:cxn modelId="{EEA51B98-DD5F-4A1C-8573-9DB23F82D09F}" type="presParOf" srcId="{C02F9BAE-A795-4C77-B184-44DF474C8CFB}" destId="{D9DC6E21-FD44-46B2-9461-585BB4232688}" srcOrd="0" destOrd="0" presId="urn:diagrams.loki3.com/BracketList"/>
    <dgm:cxn modelId="{2F746B51-1614-4492-B157-44569F9F734A}" type="presParOf" srcId="{C02F9BAE-A795-4C77-B184-44DF474C8CFB}" destId="{3CCFCA7A-AB90-4153-BC8D-18D1B22FFDE3}" srcOrd="1" destOrd="0" presId="urn:diagrams.loki3.com/BracketList"/>
    <dgm:cxn modelId="{7E614310-B18E-42E3-87EE-C16CF9F23D2C}" type="presParOf" srcId="{C02F9BAE-A795-4C77-B184-44DF474C8CFB}" destId="{93E49167-B606-4674-B83E-3F7B6F26A58F}" srcOrd="2" destOrd="0" presId="urn:diagrams.loki3.com/BracketList"/>
    <dgm:cxn modelId="{E4CAF493-714E-43A4-90F4-E70B9DDE32EE}" type="presParOf" srcId="{C02F9BAE-A795-4C77-B184-44DF474C8CFB}" destId="{93943A28-5AE2-48E3-AA45-10EF55FEAD9A}" srcOrd="3" destOrd="0" presId="urn:diagrams.loki3.com/BracketList"/>
    <dgm:cxn modelId="{6412A33B-3304-4A14-8CA4-762E63C036E2}" type="presParOf" srcId="{017C414A-B536-4C9A-B5CD-5A23A80B959F}" destId="{4E44BD78-E809-402C-AD46-F5D21165942F}" srcOrd="5" destOrd="0" presId="urn:diagrams.loki3.com/BracketList"/>
    <dgm:cxn modelId="{CDCD9918-0F9E-4700-B20B-ED457FD90F2B}" type="presParOf" srcId="{017C414A-B536-4C9A-B5CD-5A23A80B959F}" destId="{02090F1C-426E-46C4-9C47-0B6F4FED4741}" srcOrd="6" destOrd="0" presId="urn:diagrams.loki3.com/BracketList"/>
    <dgm:cxn modelId="{D7573F30-C2C4-4F50-895C-805EE0E10C98}" type="presParOf" srcId="{02090F1C-426E-46C4-9C47-0B6F4FED4741}" destId="{51018DCC-056B-4506-B513-753BF266FC21}" srcOrd="0" destOrd="0" presId="urn:diagrams.loki3.com/BracketList"/>
    <dgm:cxn modelId="{D073DDD0-FCEA-413E-83AE-5EFA5548AD13}" type="presParOf" srcId="{02090F1C-426E-46C4-9C47-0B6F4FED4741}" destId="{A23ECDFA-C06A-4449-8A20-BEA6C44CC54A}" srcOrd="1" destOrd="0" presId="urn:diagrams.loki3.com/BracketList"/>
    <dgm:cxn modelId="{8360E7E7-6792-4ABF-BABD-D40A3BD746FB}" type="presParOf" srcId="{02090F1C-426E-46C4-9C47-0B6F4FED4741}" destId="{2DA21F79-198D-444E-9B06-6E0896FF15AC}" srcOrd="2" destOrd="0" presId="urn:diagrams.loki3.com/BracketList"/>
    <dgm:cxn modelId="{56EFD85E-4D30-4C72-8980-79FCE13AF011}" type="presParOf" srcId="{02090F1C-426E-46C4-9C47-0B6F4FED4741}" destId="{48D45234-A307-44FC-B2F2-6CC0C86B2A3B}" srcOrd="3" destOrd="0" presId="urn:diagrams.loki3.com/BracketList"/>
    <dgm:cxn modelId="{ACB12DF2-6014-41A9-9969-EC3C5F7B0CAD}" type="presParOf" srcId="{017C414A-B536-4C9A-B5CD-5A23A80B959F}" destId="{F5965D4A-C0B3-481E-B4EF-0D272EE97DF8}" srcOrd="7" destOrd="0" presId="urn:diagrams.loki3.com/BracketList"/>
    <dgm:cxn modelId="{B0CF4D40-64D9-448B-A365-D6C0637BB0C3}" type="presParOf" srcId="{017C414A-B536-4C9A-B5CD-5A23A80B959F}" destId="{1CEB02D5-4898-41DF-A36F-1274B80E8A5C}" srcOrd="8" destOrd="0" presId="urn:diagrams.loki3.com/BracketList"/>
    <dgm:cxn modelId="{02B11F22-FD31-4A3E-AD26-AB45908A3E78}" type="presParOf" srcId="{1CEB02D5-4898-41DF-A36F-1274B80E8A5C}" destId="{3AB0A1BE-D3A5-42B1-8595-627BEBC5C104}" srcOrd="0" destOrd="0" presId="urn:diagrams.loki3.com/BracketList"/>
    <dgm:cxn modelId="{41947149-5274-4EF4-914B-C4A3B00D58F8}" type="presParOf" srcId="{1CEB02D5-4898-41DF-A36F-1274B80E8A5C}" destId="{B4C196ED-0562-4BD0-B09E-D126BF6FDE38}" srcOrd="1" destOrd="0" presId="urn:diagrams.loki3.com/BracketList"/>
    <dgm:cxn modelId="{5CC9DB2A-24B8-4739-90A2-89A149FBB7C7}" type="presParOf" srcId="{1CEB02D5-4898-41DF-A36F-1274B80E8A5C}" destId="{9E1B0896-6091-4F67-9876-5BEE6F91D49A}" srcOrd="2" destOrd="0" presId="urn:diagrams.loki3.com/BracketList"/>
    <dgm:cxn modelId="{AC41139A-4BAE-4284-B845-D7199B6DD4FC}" type="presParOf" srcId="{1CEB02D5-4898-41DF-A36F-1274B80E8A5C}" destId="{A62AB4C6-C9DB-4B76-BD18-7487CCBB5FBF}" srcOrd="3" destOrd="0" presId="urn:diagrams.loki3.com/Bracket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3FE8C8-9007-4408-87C9-4E3AE8636900}">
      <dsp:nvSpPr>
        <dsp:cNvPr id="0" name=""/>
        <dsp:cNvSpPr/>
      </dsp:nvSpPr>
      <dsp:spPr>
        <a:xfrm>
          <a:off x="0" y="140836"/>
          <a:ext cx="2350424" cy="333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l" defTabSz="800100">
            <a:lnSpc>
              <a:spcPct val="90000"/>
            </a:lnSpc>
            <a:spcBef>
              <a:spcPct val="0"/>
            </a:spcBef>
            <a:spcAft>
              <a:spcPct val="35000"/>
            </a:spcAft>
            <a:buNone/>
          </a:pPr>
          <a:r>
            <a:rPr lang="en-US" sz="1800" kern="1200">
              <a:solidFill>
                <a:srgbClr val="002060"/>
              </a:solidFill>
              <a:latin typeface="Arial" panose="020B0604020202020204" pitchFamily="34" charset="0"/>
              <a:ea typeface="+mn-ea"/>
              <a:cs typeface="Arial" panose="020B0604020202020204" pitchFamily="34" charset="0"/>
            </a:rPr>
            <a:t>Flat Minimum </a:t>
          </a:r>
          <a:endParaRPr lang="en-IN" sz="1800" kern="1200">
            <a:solidFill>
              <a:srgbClr val="002060"/>
            </a:solidFill>
            <a:latin typeface="Arial" panose="020B0604020202020204" pitchFamily="34" charset="0"/>
            <a:ea typeface="+mn-ea"/>
            <a:cs typeface="Arial" panose="020B0604020202020204" pitchFamily="34" charset="0"/>
          </a:endParaRPr>
        </a:p>
      </dsp:txBody>
      <dsp:txXfrm>
        <a:off x="0" y="140836"/>
        <a:ext cx="2350424" cy="333146"/>
      </dsp:txXfrm>
    </dsp:sp>
    <dsp:sp modelId="{2D37E0ED-0100-4BF7-B040-CC6CE3DCCB1E}">
      <dsp:nvSpPr>
        <dsp:cNvPr id="0" name=""/>
        <dsp:cNvSpPr/>
      </dsp:nvSpPr>
      <dsp:spPr>
        <a:xfrm>
          <a:off x="2350424" y="290"/>
          <a:ext cx="470084" cy="614238"/>
        </a:xfrm>
        <a:prstGeom prst="leftBrace">
          <a:avLst>
            <a:gd name="adj1" fmla="val 35000"/>
            <a:gd name="adj2" fmla="val 50000"/>
          </a:avLst>
        </a:prstGeom>
        <a:noFill/>
        <a:ln w="25400" cap="flat" cmpd="sng" algn="ctr">
          <a:solidFill>
            <a:srgbClr val="053C6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D3B856AC-2C76-4AEB-88C5-68AF84F5E166}">
      <dsp:nvSpPr>
        <dsp:cNvPr id="0" name=""/>
        <dsp:cNvSpPr/>
      </dsp:nvSpPr>
      <dsp:spPr>
        <a:xfrm>
          <a:off x="3008543" y="0"/>
          <a:ext cx="6393154" cy="614238"/>
        </a:xfrm>
        <a:prstGeom prst="rect">
          <a:avLst/>
        </a:prstGeom>
        <a:solidFill>
          <a:srgbClr val="053C6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en-US" sz="1700" kern="1200">
              <a:solidFill>
                <a:sysClr val="window" lastClr="FFFFFF"/>
              </a:solidFill>
              <a:latin typeface="Arial" panose="020B0604020202020204" pitchFamily="34" charset="0"/>
              <a:ea typeface="+mn-ea"/>
              <a:cs typeface="Arial" panose="020B0604020202020204" pitchFamily="34" charset="0"/>
            </a:rPr>
            <a:t>Minimum amount of capital</a:t>
          </a:r>
          <a:endParaRPr lang="en-IN" sz="1700" kern="1200">
            <a:solidFill>
              <a:sysClr val="window" lastClr="FFFFFF"/>
            </a:solidFill>
            <a:latin typeface="Arial" panose="020B0604020202020204" pitchFamily="34" charset="0"/>
            <a:ea typeface="+mn-ea"/>
            <a:cs typeface="Arial" panose="020B0604020202020204" pitchFamily="34" charset="0"/>
          </a:endParaRPr>
        </a:p>
        <a:p>
          <a:pPr marL="171450" lvl="1" indent="-171450" algn="l" defTabSz="755650">
            <a:lnSpc>
              <a:spcPct val="90000"/>
            </a:lnSpc>
            <a:spcBef>
              <a:spcPct val="0"/>
            </a:spcBef>
            <a:spcAft>
              <a:spcPct val="15000"/>
            </a:spcAft>
            <a:buChar char="••"/>
          </a:pPr>
          <a:r>
            <a:rPr lang="en-US" sz="1700" kern="1200">
              <a:solidFill>
                <a:sysClr val="window" lastClr="FFFFFF"/>
              </a:solidFill>
              <a:latin typeface="Arial" panose="020B0604020202020204" pitchFamily="34" charset="0"/>
              <a:ea typeface="+mn-ea"/>
              <a:cs typeface="Arial" panose="020B0604020202020204" pitchFamily="34" charset="0"/>
            </a:rPr>
            <a:t>No reflection of risk profiles difference. </a:t>
          </a:r>
          <a:endParaRPr lang="en-IN" sz="1700" kern="1200">
            <a:solidFill>
              <a:sysClr val="window" lastClr="FFFFFF"/>
            </a:solidFill>
            <a:latin typeface="Arial" panose="020B0604020202020204" pitchFamily="34" charset="0"/>
            <a:ea typeface="+mn-ea"/>
            <a:cs typeface="Arial" panose="020B0604020202020204" pitchFamily="34" charset="0"/>
          </a:endParaRPr>
        </a:p>
      </dsp:txBody>
      <dsp:txXfrm>
        <a:off x="3008543" y="0"/>
        <a:ext cx="6393154" cy="614238"/>
      </dsp:txXfrm>
    </dsp:sp>
    <dsp:sp modelId="{5CD1F7D5-EC2D-4661-B94A-000B659C05D8}">
      <dsp:nvSpPr>
        <dsp:cNvPr id="0" name=""/>
        <dsp:cNvSpPr/>
      </dsp:nvSpPr>
      <dsp:spPr>
        <a:xfrm>
          <a:off x="0" y="773021"/>
          <a:ext cx="2350424" cy="333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l" defTabSz="800100">
            <a:lnSpc>
              <a:spcPct val="90000"/>
            </a:lnSpc>
            <a:spcBef>
              <a:spcPct val="0"/>
            </a:spcBef>
            <a:spcAft>
              <a:spcPct val="35000"/>
            </a:spcAft>
            <a:buNone/>
          </a:pPr>
          <a:r>
            <a:rPr lang="en-US" sz="1800" kern="1200" dirty="0">
              <a:solidFill>
                <a:srgbClr val="002060"/>
              </a:solidFill>
              <a:latin typeface="Arial" panose="020B0604020202020204" pitchFamily="34" charset="0"/>
              <a:ea typeface="+mn-ea"/>
              <a:cs typeface="Arial" panose="020B0604020202020204" pitchFamily="34" charset="0"/>
            </a:rPr>
            <a:t>“Greater of” Index</a:t>
          </a:r>
          <a:endParaRPr lang="en-IN" sz="1800" kern="1200" dirty="0">
            <a:solidFill>
              <a:srgbClr val="002060"/>
            </a:solidFill>
            <a:latin typeface="Arial" panose="020B0604020202020204" pitchFamily="34" charset="0"/>
            <a:ea typeface="+mn-ea"/>
            <a:cs typeface="Arial" panose="020B0604020202020204" pitchFamily="34" charset="0"/>
          </a:endParaRPr>
        </a:p>
      </dsp:txBody>
      <dsp:txXfrm>
        <a:off x="0" y="773021"/>
        <a:ext cx="2350424" cy="333146"/>
      </dsp:txXfrm>
    </dsp:sp>
    <dsp:sp modelId="{D7D9F295-DD44-44E6-AFE2-6F11E3197D54}">
      <dsp:nvSpPr>
        <dsp:cNvPr id="0" name=""/>
        <dsp:cNvSpPr/>
      </dsp:nvSpPr>
      <dsp:spPr>
        <a:xfrm>
          <a:off x="2350424" y="632475"/>
          <a:ext cx="470084" cy="614238"/>
        </a:xfrm>
        <a:prstGeom prst="leftBrace">
          <a:avLst>
            <a:gd name="adj1" fmla="val 35000"/>
            <a:gd name="adj2" fmla="val 50000"/>
          </a:avLst>
        </a:prstGeom>
        <a:noFill/>
        <a:ln w="25400" cap="flat" cmpd="sng" algn="ctr">
          <a:solidFill>
            <a:srgbClr val="053C6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3E834D89-E91D-4471-BD2B-DD7DB46C0770}">
      <dsp:nvSpPr>
        <dsp:cNvPr id="0" name=""/>
        <dsp:cNvSpPr/>
      </dsp:nvSpPr>
      <dsp:spPr>
        <a:xfrm>
          <a:off x="3008543" y="632475"/>
          <a:ext cx="6393154" cy="614238"/>
        </a:xfrm>
        <a:prstGeom prst="rect">
          <a:avLst/>
        </a:prstGeom>
        <a:solidFill>
          <a:srgbClr val="053C6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en-US" sz="1700" kern="1200">
              <a:solidFill>
                <a:sysClr val="window" lastClr="FFFFFF"/>
              </a:solidFill>
              <a:latin typeface="Arial" panose="020B0604020202020204" pitchFamily="34" charset="0"/>
              <a:ea typeface="+mn-ea"/>
              <a:cs typeface="Arial" panose="020B0604020202020204" pitchFamily="34" charset="0"/>
            </a:rPr>
            <a:t>Required Capital (RC) = Max (% of premiums, % of claims)</a:t>
          </a:r>
          <a:endParaRPr lang="en-IN" sz="1700" kern="1200">
            <a:solidFill>
              <a:sysClr val="window" lastClr="FFFFFF"/>
            </a:solidFill>
            <a:latin typeface="Arial" panose="020B0604020202020204" pitchFamily="34" charset="0"/>
            <a:ea typeface="+mn-ea"/>
            <a:cs typeface="Arial" panose="020B0604020202020204" pitchFamily="34" charset="0"/>
          </a:endParaRPr>
        </a:p>
        <a:p>
          <a:pPr marL="171450" lvl="1" indent="-171450" algn="l" defTabSz="755650">
            <a:lnSpc>
              <a:spcPct val="90000"/>
            </a:lnSpc>
            <a:spcBef>
              <a:spcPct val="0"/>
            </a:spcBef>
            <a:spcAft>
              <a:spcPct val="15000"/>
            </a:spcAft>
            <a:buChar char="••"/>
          </a:pPr>
          <a:r>
            <a:rPr lang="en-US" sz="1700" kern="1200">
              <a:solidFill>
                <a:sysClr val="window" lastClr="FFFFFF"/>
              </a:solidFill>
              <a:latin typeface="Arial" panose="020B0604020202020204" pitchFamily="34" charset="0"/>
              <a:ea typeface="+mn-ea"/>
              <a:cs typeface="Arial" panose="020B0604020202020204" pitchFamily="34" charset="0"/>
            </a:rPr>
            <a:t>Reflects some risk on liability, but not asset side</a:t>
          </a:r>
          <a:endParaRPr lang="en-IN" sz="1700" kern="1200">
            <a:solidFill>
              <a:sysClr val="window" lastClr="FFFFFF"/>
            </a:solidFill>
            <a:latin typeface="Arial" panose="020B0604020202020204" pitchFamily="34" charset="0"/>
            <a:ea typeface="+mn-ea"/>
            <a:cs typeface="Arial" panose="020B0604020202020204" pitchFamily="34" charset="0"/>
          </a:endParaRPr>
        </a:p>
      </dsp:txBody>
      <dsp:txXfrm>
        <a:off x="3008543" y="632475"/>
        <a:ext cx="6393154" cy="614238"/>
      </dsp:txXfrm>
    </dsp:sp>
    <dsp:sp modelId="{D9DC6E21-FD44-46B2-9461-585BB4232688}">
      <dsp:nvSpPr>
        <dsp:cNvPr id="0" name=""/>
        <dsp:cNvSpPr/>
      </dsp:nvSpPr>
      <dsp:spPr>
        <a:xfrm>
          <a:off x="0" y="1462466"/>
          <a:ext cx="2350424" cy="6662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l" defTabSz="800100">
            <a:lnSpc>
              <a:spcPct val="90000"/>
            </a:lnSpc>
            <a:spcBef>
              <a:spcPct val="0"/>
            </a:spcBef>
            <a:spcAft>
              <a:spcPct val="35000"/>
            </a:spcAft>
            <a:buNone/>
          </a:pPr>
          <a:r>
            <a:rPr lang="en-US" sz="1800" kern="1200">
              <a:solidFill>
                <a:srgbClr val="002060"/>
              </a:solidFill>
              <a:latin typeface="Arial" panose="020B0604020202020204" pitchFamily="34" charset="0"/>
              <a:ea typeface="+mn-ea"/>
              <a:cs typeface="Arial" panose="020B0604020202020204" pitchFamily="34" charset="0"/>
            </a:rPr>
            <a:t>“Additive” Index </a:t>
          </a:r>
        </a:p>
        <a:p>
          <a:pPr lvl="0" algn="l" defTabSz="800100">
            <a:lnSpc>
              <a:spcPct val="90000"/>
            </a:lnSpc>
            <a:spcBef>
              <a:spcPct val="0"/>
            </a:spcBef>
            <a:spcAft>
              <a:spcPct val="35000"/>
            </a:spcAft>
            <a:buNone/>
          </a:pPr>
          <a:r>
            <a:rPr lang="en-US" sz="1800" kern="1200">
              <a:solidFill>
                <a:srgbClr val="002060"/>
              </a:solidFill>
              <a:latin typeface="Arial" panose="020B0604020202020204" pitchFamily="34" charset="0"/>
              <a:ea typeface="+mn-ea"/>
              <a:cs typeface="Arial" panose="020B0604020202020204" pitchFamily="34" charset="0"/>
            </a:rPr>
            <a:t>Based</a:t>
          </a:r>
          <a:endParaRPr lang="en-IN" sz="1800" kern="1200">
            <a:solidFill>
              <a:srgbClr val="002060"/>
            </a:solidFill>
            <a:latin typeface="Arial" panose="020B0604020202020204" pitchFamily="34" charset="0"/>
            <a:ea typeface="+mn-ea"/>
            <a:cs typeface="Arial" panose="020B0604020202020204" pitchFamily="34" charset="0"/>
          </a:endParaRPr>
        </a:p>
      </dsp:txBody>
      <dsp:txXfrm>
        <a:off x="0" y="1462466"/>
        <a:ext cx="2350424" cy="666292"/>
      </dsp:txXfrm>
    </dsp:sp>
    <dsp:sp modelId="{3CCFCA7A-AB90-4153-BC8D-18D1B22FFDE3}">
      <dsp:nvSpPr>
        <dsp:cNvPr id="0" name=""/>
        <dsp:cNvSpPr/>
      </dsp:nvSpPr>
      <dsp:spPr>
        <a:xfrm>
          <a:off x="2350424" y="1264661"/>
          <a:ext cx="470084" cy="1061903"/>
        </a:xfrm>
        <a:prstGeom prst="leftBrace">
          <a:avLst>
            <a:gd name="adj1" fmla="val 35000"/>
            <a:gd name="adj2" fmla="val 50000"/>
          </a:avLst>
        </a:prstGeom>
        <a:noFill/>
        <a:ln w="25400" cap="flat" cmpd="sng" algn="ctr">
          <a:solidFill>
            <a:srgbClr val="053C6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93943A28-5AE2-48E3-AA45-10EF55FEAD9A}">
      <dsp:nvSpPr>
        <dsp:cNvPr id="0" name=""/>
        <dsp:cNvSpPr/>
      </dsp:nvSpPr>
      <dsp:spPr>
        <a:xfrm>
          <a:off x="3008543" y="1264661"/>
          <a:ext cx="6393154" cy="1061903"/>
        </a:xfrm>
        <a:prstGeom prst="rect">
          <a:avLst/>
        </a:prstGeom>
        <a:solidFill>
          <a:srgbClr val="053C6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en-US" sz="1700" kern="1200">
              <a:solidFill>
                <a:sysClr val="window" lastClr="FFFFFF"/>
              </a:solidFill>
              <a:latin typeface="Arial" panose="020B0604020202020204" pitchFamily="34" charset="0"/>
              <a:ea typeface="+mn-ea"/>
              <a:cs typeface="Arial" panose="020B0604020202020204" pitchFamily="34" charset="0"/>
            </a:rPr>
            <a:t>More factors applied to assets and liabilities with the RC being the sum of these. </a:t>
          </a:r>
          <a:endParaRPr lang="en-IN" sz="1700" kern="1200">
            <a:solidFill>
              <a:sysClr val="window" lastClr="FFFFFF"/>
            </a:solidFill>
            <a:latin typeface="Arial" panose="020B0604020202020204" pitchFamily="34" charset="0"/>
            <a:ea typeface="+mn-ea"/>
            <a:cs typeface="Arial" panose="020B0604020202020204" pitchFamily="34" charset="0"/>
          </a:endParaRPr>
        </a:p>
        <a:p>
          <a:pPr marL="171450" lvl="1" indent="-171450" algn="l" defTabSz="755650">
            <a:lnSpc>
              <a:spcPct val="90000"/>
            </a:lnSpc>
            <a:spcBef>
              <a:spcPct val="0"/>
            </a:spcBef>
            <a:spcAft>
              <a:spcPct val="15000"/>
            </a:spcAft>
            <a:buChar char="••"/>
          </a:pPr>
          <a:r>
            <a:rPr lang="en-US" sz="1700" kern="1200">
              <a:solidFill>
                <a:sysClr val="window" lastClr="FFFFFF"/>
              </a:solidFill>
              <a:latin typeface="Arial" panose="020B0604020202020204" pitchFamily="34" charset="0"/>
              <a:ea typeface="+mn-ea"/>
              <a:cs typeface="Arial" panose="020B0604020202020204" pitchFamily="34" charset="0"/>
            </a:rPr>
            <a:t>Underlying assumptions - standard impact of diversification &amp; correlation among insurers</a:t>
          </a:r>
          <a:endParaRPr lang="en-IN" sz="1700" kern="1200">
            <a:solidFill>
              <a:sysClr val="window" lastClr="FFFFFF"/>
            </a:solidFill>
            <a:latin typeface="Arial" panose="020B0604020202020204" pitchFamily="34" charset="0"/>
            <a:ea typeface="+mn-ea"/>
            <a:cs typeface="Arial" panose="020B0604020202020204" pitchFamily="34" charset="0"/>
          </a:endParaRPr>
        </a:p>
      </dsp:txBody>
      <dsp:txXfrm>
        <a:off x="3008543" y="1264661"/>
        <a:ext cx="6393154" cy="1061903"/>
      </dsp:txXfrm>
    </dsp:sp>
    <dsp:sp modelId="{51018DCC-056B-4506-B513-753BF266FC21}">
      <dsp:nvSpPr>
        <dsp:cNvPr id="0" name=""/>
        <dsp:cNvSpPr/>
      </dsp:nvSpPr>
      <dsp:spPr>
        <a:xfrm>
          <a:off x="0" y="2708890"/>
          <a:ext cx="2350424" cy="333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l" defTabSz="800100">
            <a:lnSpc>
              <a:spcPct val="90000"/>
            </a:lnSpc>
            <a:spcBef>
              <a:spcPct val="0"/>
            </a:spcBef>
            <a:spcAft>
              <a:spcPct val="35000"/>
            </a:spcAft>
            <a:buNone/>
          </a:pPr>
          <a:r>
            <a:rPr lang="en-US" sz="1800" kern="1200" dirty="0">
              <a:solidFill>
                <a:srgbClr val="002060"/>
              </a:solidFill>
              <a:latin typeface="Arial" panose="020B0604020202020204" pitchFamily="34" charset="0"/>
              <a:ea typeface="+mn-ea"/>
              <a:cs typeface="Arial" panose="020B0604020202020204" pitchFamily="34" charset="0"/>
            </a:rPr>
            <a:t>Combinatorial</a:t>
          </a:r>
          <a:endParaRPr lang="en-IN" sz="1800" kern="1200" dirty="0">
            <a:solidFill>
              <a:srgbClr val="002060"/>
            </a:solidFill>
            <a:latin typeface="Arial" panose="020B0604020202020204" pitchFamily="34" charset="0"/>
            <a:ea typeface="+mn-ea"/>
            <a:cs typeface="Arial" panose="020B0604020202020204" pitchFamily="34" charset="0"/>
          </a:endParaRPr>
        </a:p>
      </dsp:txBody>
      <dsp:txXfrm>
        <a:off x="0" y="2708890"/>
        <a:ext cx="2350424" cy="333146"/>
      </dsp:txXfrm>
    </dsp:sp>
    <dsp:sp modelId="{A23ECDFA-C06A-4449-8A20-BEA6C44CC54A}">
      <dsp:nvSpPr>
        <dsp:cNvPr id="0" name=""/>
        <dsp:cNvSpPr/>
      </dsp:nvSpPr>
      <dsp:spPr>
        <a:xfrm>
          <a:off x="2350424" y="2344511"/>
          <a:ext cx="470084" cy="1061903"/>
        </a:xfrm>
        <a:prstGeom prst="leftBrace">
          <a:avLst>
            <a:gd name="adj1" fmla="val 35000"/>
            <a:gd name="adj2" fmla="val 50000"/>
          </a:avLst>
        </a:prstGeom>
        <a:noFill/>
        <a:ln w="25400" cap="flat" cmpd="sng" algn="ctr">
          <a:solidFill>
            <a:srgbClr val="053C6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48D45234-A307-44FC-B2F2-6CC0C86B2A3B}">
      <dsp:nvSpPr>
        <dsp:cNvPr id="0" name=""/>
        <dsp:cNvSpPr/>
      </dsp:nvSpPr>
      <dsp:spPr>
        <a:xfrm>
          <a:off x="3008543" y="2344511"/>
          <a:ext cx="6393154" cy="1061903"/>
        </a:xfrm>
        <a:prstGeom prst="rect">
          <a:avLst/>
        </a:prstGeom>
        <a:solidFill>
          <a:srgbClr val="053C6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en-US" sz="1700" kern="1200">
              <a:solidFill>
                <a:sysClr val="window" lastClr="FFFFFF"/>
              </a:solidFill>
              <a:latin typeface="Arial" panose="020B0604020202020204" pitchFamily="34" charset="0"/>
              <a:ea typeface="+mn-ea"/>
              <a:cs typeface="Arial" panose="020B0604020202020204" pitchFamily="34" charset="0"/>
            </a:rPr>
            <a:t>Capital charges identified for each risks. RC = Combination of these charges, taking correlation between risks into account. </a:t>
          </a:r>
          <a:endParaRPr lang="en-IN" sz="1700" kern="1200">
            <a:solidFill>
              <a:sysClr val="window" lastClr="FFFFFF"/>
            </a:solidFill>
            <a:latin typeface="Arial" panose="020B0604020202020204" pitchFamily="34" charset="0"/>
            <a:ea typeface="+mn-ea"/>
            <a:cs typeface="Arial" panose="020B0604020202020204" pitchFamily="34" charset="0"/>
          </a:endParaRPr>
        </a:p>
        <a:p>
          <a:pPr marL="171450" lvl="1" indent="-171450" algn="l" defTabSz="755650">
            <a:lnSpc>
              <a:spcPct val="90000"/>
            </a:lnSpc>
            <a:spcBef>
              <a:spcPct val="0"/>
            </a:spcBef>
            <a:spcAft>
              <a:spcPct val="15000"/>
            </a:spcAft>
            <a:buChar char="••"/>
          </a:pPr>
          <a:r>
            <a:rPr lang="en-US" sz="1700" kern="1200">
              <a:solidFill>
                <a:sysClr val="window" lastClr="FFFFFF"/>
              </a:solidFill>
              <a:latin typeface="Arial" panose="020B0604020202020204" pitchFamily="34" charset="0"/>
              <a:ea typeface="+mn-ea"/>
              <a:cs typeface="Arial" panose="020B0604020202020204" pitchFamily="34" charset="0"/>
            </a:rPr>
            <a:t>Risk &amp; correlation factors are set in a standard industry wide – formula </a:t>
          </a:r>
          <a:endParaRPr lang="en-IN" sz="1700" kern="1200">
            <a:solidFill>
              <a:sysClr val="window" lastClr="FFFFFF"/>
            </a:solidFill>
            <a:latin typeface="Arial" panose="020B0604020202020204" pitchFamily="34" charset="0"/>
            <a:ea typeface="+mn-ea"/>
            <a:cs typeface="Arial" panose="020B0604020202020204" pitchFamily="34" charset="0"/>
          </a:endParaRPr>
        </a:p>
      </dsp:txBody>
      <dsp:txXfrm>
        <a:off x="3008543" y="2344511"/>
        <a:ext cx="6393154" cy="1061903"/>
      </dsp:txXfrm>
    </dsp:sp>
    <dsp:sp modelId="{3AB0A1BE-D3A5-42B1-8595-627BEBC5C104}">
      <dsp:nvSpPr>
        <dsp:cNvPr id="0" name=""/>
        <dsp:cNvSpPr/>
      </dsp:nvSpPr>
      <dsp:spPr>
        <a:xfrm>
          <a:off x="0" y="3549291"/>
          <a:ext cx="2350424" cy="333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l" defTabSz="800100">
            <a:lnSpc>
              <a:spcPct val="90000"/>
            </a:lnSpc>
            <a:spcBef>
              <a:spcPct val="0"/>
            </a:spcBef>
            <a:spcAft>
              <a:spcPct val="35000"/>
            </a:spcAft>
            <a:buNone/>
          </a:pPr>
          <a:r>
            <a:rPr lang="en-US" sz="1800" kern="1200" dirty="0">
              <a:solidFill>
                <a:srgbClr val="002060"/>
              </a:solidFill>
              <a:latin typeface="Arial" panose="020B0604020202020204" pitchFamily="34" charset="0"/>
              <a:ea typeface="+mn-ea"/>
              <a:cs typeface="Arial" panose="020B0604020202020204" pitchFamily="34" charset="0"/>
            </a:rPr>
            <a:t>Internal models</a:t>
          </a:r>
          <a:endParaRPr lang="en-IN" sz="1800" kern="1200" dirty="0">
            <a:solidFill>
              <a:srgbClr val="002060"/>
            </a:solidFill>
            <a:latin typeface="Arial" panose="020B0604020202020204" pitchFamily="34" charset="0"/>
            <a:ea typeface="+mn-ea"/>
            <a:cs typeface="Arial" panose="020B0604020202020204" pitchFamily="34" charset="0"/>
          </a:endParaRPr>
        </a:p>
      </dsp:txBody>
      <dsp:txXfrm>
        <a:off x="0" y="3549291"/>
        <a:ext cx="2350424" cy="333146"/>
      </dsp:txXfrm>
    </dsp:sp>
    <dsp:sp modelId="{B4C196ED-0562-4BD0-B09E-D126BF6FDE38}">
      <dsp:nvSpPr>
        <dsp:cNvPr id="0" name=""/>
        <dsp:cNvSpPr/>
      </dsp:nvSpPr>
      <dsp:spPr>
        <a:xfrm>
          <a:off x="2350424" y="3424362"/>
          <a:ext cx="470084" cy="583005"/>
        </a:xfrm>
        <a:prstGeom prst="leftBrace">
          <a:avLst>
            <a:gd name="adj1" fmla="val 35000"/>
            <a:gd name="adj2" fmla="val 50000"/>
          </a:avLst>
        </a:prstGeom>
        <a:noFill/>
        <a:ln w="25400" cap="flat" cmpd="sng" algn="ctr">
          <a:solidFill>
            <a:srgbClr val="053C6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A62AB4C6-C9DB-4B76-BD18-7487CCBB5FBF}">
      <dsp:nvSpPr>
        <dsp:cNvPr id="0" name=""/>
        <dsp:cNvSpPr/>
      </dsp:nvSpPr>
      <dsp:spPr>
        <a:xfrm>
          <a:off x="3008543" y="3424362"/>
          <a:ext cx="6393154" cy="583005"/>
        </a:xfrm>
        <a:prstGeom prst="rect">
          <a:avLst/>
        </a:prstGeom>
        <a:solidFill>
          <a:srgbClr val="053C6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en-US" sz="1700" kern="1200">
              <a:solidFill>
                <a:sysClr val="window" lastClr="FFFFFF"/>
              </a:solidFill>
              <a:latin typeface="Arial" panose="020B0604020202020204" pitchFamily="34" charset="0"/>
              <a:ea typeface="+mn-ea"/>
              <a:cs typeface="Arial" panose="020B0604020202020204" pitchFamily="34" charset="0"/>
            </a:rPr>
            <a:t>Build on insurer’s own data &amp; modelling, most likely to reflect insurer’s particular risk profile most appropriately</a:t>
          </a:r>
          <a:endParaRPr lang="en-IN" sz="1700" kern="1200">
            <a:solidFill>
              <a:sysClr val="window" lastClr="FFFFFF"/>
            </a:solidFill>
            <a:latin typeface="Arial" panose="020B0604020202020204" pitchFamily="34" charset="0"/>
            <a:ea typeface="+mn-ea"/>
            <a:cs typeface="Arial" panose="020B0604020202020204" pitchFamily="34" charset="0"/>
          </a:endParaRPr>
        </a:p>
      </dsp:txBody>
      <dsp:txXfrm>
        <a:off x="3008543" y="3424362"/>
        <a:ext cx="6393154" cy="583005"/>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t>26-03-2023</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3/26/2023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035400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310713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914247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037917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9987462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0915685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019120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085392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9758864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750319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IN"/>
              <a:t>To define the threshold limits below which regulatory intervention is required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2770943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8562665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0982947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2640594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6752858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8506286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0678053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2397917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7352764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7875223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757161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0495197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6406925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8439244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1886841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8250549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1303678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8475225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2325183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40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6951735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41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5532099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42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65383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8562528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43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79417413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45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85707598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46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497167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47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2412049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48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93408506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49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211721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352023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581136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293354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277094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904143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Text Slide">
    <p:spTree>
      <p:nvGrpSpPr>
        <p:cNvPr id="1" name=""/>
        <p:cNvGrpSpPr/>
        <p:nvPr/>
      </p:nvGrpSpPr>
      <p:grpSpPr>
        <a:xfrm>
          <a:off x="0" y="0"/>
          <a:ext cx="0" cy="0"/>
          <a:chOff x="0" y="0"/>
          <a:chExt cx="0" cy="0"/>
        </a:xfrm>
      </p:grpSpPr>
      <p:sp>
        <p:nvSpPr>
          <p:cNvPr id="5" name="Text Placeholder 2"/>
          <p:cNvSpPr>
            <a:spLocks noGrp="1"/>
          </p:cNvSpPr>
          <p:nvPr>
            <p:ph type="body" sz="quarter" idx="12" hasCustomPrompt="1"/>
          </p:nvPr>
        </p:nvSpPr>
        <p:spPr>
          <a:xfrm>
            <a:off x="203258" y="237072"/>
            <a:ext cx="11687044" cy="753533"/>
          </a:xfrm>
          <a:prstGeom prst="rect">
            <a:avLst/>
          </a:prstGeom>
        </p:spPr>
        <p:txBody>
          <a:bodyPr lIns="91428" tIns="45715" rIns="91428" bIns="45715"/>
          <a:lstStyle>
            <a:lvl1pPr marL="0" indent="0">
              <a:buNone/>
              <a:defRPr sz="3200" b="1">
                <a:solidFill>
                  <a:srgbClr val="97281D"/>
                </a:solidFill>
                <a:latin typeface="Arial" panose="020B0604020202020204" pitchFamily="34" charset="0"/>
                <a:cs typeface="Arial" panose="020B0604020202020204" pitchFamily="34" charset="0"/>
              </a:defRPr>
            </a:lvl1pPr>
          </a:lstStyle>
          <a:p>
            <a:pPr lvl="0"/>
            <a:r>
              <a:rPr lang="en-US"/>
              <a:t>Heading</a:t>
            </a:r>
          </a:p>
        </p:txBody>
      </p:sp>
      <p:sp>
        <p:nvSpPr>
          <p:cNvPr id="11" name="Footer Placeholder 8"/>
          <p:cNvSpPr>
            <a:spLocks noGrp="1"/>
          </p:cNvSpPr>
          <p:nvPr>
            <p:ph type="ftr" sz="quarter" idx="3"/>
          </p:nvPr>
        </p:nvSpPr>
        <p:spPr>
          <a:xfrm>
            <a:off x="1215110" y="6422440"/>
            <a:ext cx="3861806" cy="366183"/>
          </a:xfrm>
          <a:prstGeom prst="rect">
            <a:avLst/>
          </a:prstGeom>
        </p:spPr>
        <p:txBody>
          <a:bodyPr vert="horz" lIns="91427" tIns="45713" rIns="91427" bIns="45713" rtlCol="0" anchor="t"/>
          <a:lstStyle>
            <a:lvl1pPr algn="l">
              <a:defRPr lang="en-US" sz="1600" kern="1200" dirty="0">
                <a:solidFill>
                  <a:srgbClr val="1F497D"/>
                </a:solidFill>
                <a:latin typeface="Arial" panose="020B0604020202020204" pitchFamily="34" charset="0"/>
                <a:ea typeface="+mn-ea"/>
                <a:cs typeface="Arial" panose="020B0604020202020204" pitchFamily="34" charset="0"/>
              </a:defRPr>
            </a:lvl1pPr>
          </a:lstStyle>
          <a:p>
            <a:pPr defTabSz="1218988"/>
            <a:endParaRPr lang="en-IN"/>
          </a:p>
        </p:txBody>
      </p:sp>
      <p:sp>
        <p:nvSpPr>
          <p:cNvPr id="13" name="Text Placeholder 2"/>
          <p:cNvSpPr>
            <a:spLocks noGrp="1"/>
          </p:cNvSpPr>
          <p:nvPr>
            <p:ph type="body" sz="quarter" idx="16" hasCustomPrompt="1"/>
          </p:nvPr>
        </p:nvSpPr>
        <p:spPr>
          <a:xfrm>
            <a:off x="201266" y="1219201"/>
            <a:ext cx="11686650" cy="609600"/>
          </a:xfrm>
          <a:prstGeom prst="rect">
            <a:avLst/>
          </a:prstGeom>
        </p:spPr>
        <p:txBody>
          <a:bodyPr lIns="91428" tIns="45715" rIns="91428" bIns="45715"/>
          <a:lstStyle>
            <a:lvl1pPr marL="0" indent="0">
              <a:buNone/>
              <a:defRPr sz="2400" b="1">
                <a:solidFill>
                  <a:srgbClr val="1F497D"/>
                </a:solidFill>
                <a:latin typeface="Arial" panose="020B0604020202020204" pitchFamily="34" charset="0"/>
                <a:cs typeface="Arial" panose="020B0604020202020204" pitchFamily="34" charset="0"/>
              </a:defRPr>
            </a:lvl1pPr>
          </a:lstStyle>
          <a:p>
            <a:pPr lvl="0"/>
            <a:r>
              <a:rPr lang="en-US"/>
              <a:t>Sub Text</a:t>
            </a:r>
          </a:p>
        </p:txBody>
      </p:sp>
      <p:sp>
        <p:nvSpPr>
          <p:cNvPr id="14" name="Text Placeholder 17"/>
          <p:cNvSpPr>
            <a:spLocks noGrp="1"/>
          </p:cNvSpPr>
          <p:nvPr>
            <p:ph type="body" sz="quarter" idx="17" hasCustomPrompt="1"/>
          </p:nvPr>
        </p:nvSpPr>
        <p:spPr>
          <a:xfrm>
            <a:off x="201267" y="1828800"/>
            <a:ext cx="11687444" cy="3962400"/>
          </a:xfrm>
          <a:prstGeom prst="rect">
            <a:avLst/>
          </a:prstGeom>
        </p:spPr>
        <p:txBody>
          <a:bodyPr lIns="91428" tIns="45715" rIns="91428" bIns="45715"/>
          <a:lstStyle>
            <a:lvl1pPr>
              <a:buFont typeface="Arial" pitchFamily="34" charset="0"/>
              <a:buChar char="•"/>
              <a:defRPr sz="2400">
                <a:solidFill>
                  <a:schemeClr val="accent3"/>
                </a:solidFill>
                <a:latin typeface="Arial" panose="020B0604020202020204" pitchFamily="34" charset="0"/>
                <a:cs typeface="Arial" panose="020B0604020202020204" pitchFamily="34" charset="0"/>
              </a:defRPr>
            </a:lvl1pPr>
            <a:lvl2pPr marL="687304" indent="-342857">
              <a:buFont typeface="Arial" pitchFamily="34" charset="0"/>
              <a:buChar char="•"/>
              <a:tabLst>
                <a:tab pos="687304" algn="l"/>
              </a:tabLst>
              <a:defRPr sz="2200">
                <a:solidFill>
                  <a:schemeClr val="accent3"/>
                </a:solidFill>
                <a:latin typeface="Zurich BT" pitchFamily="34" charset="0"/>
              </a:defRPr>
            </a:lvl2pPr>
            <a:lvl3pPr>
              <a:defRPr sz="2400">
                <a:solidFill>
                  <a:srgbClr val="053C6C"/>
                </a:solidFill>
                <a:latin typeface="Zurich BT" pitchFamily="34" charset="0"/>
              </a:defRPr>
            </a:lvl3pPr>
            <a:lvl4pPr>
              <a:defRPr sz="2400">
                <a:solidFill>
                  <a:srgbClr val="053C6C"/>
                </a:solidFill>
                <a:latin typeface="Zurich BT" pitchFamily="34" charset="0"/>
              </a:defRPr>
            </a:lvl4pPr>
            <a:lvl5pPr>
              <a:defRPr sz="2400">
                <a:solidFill>
                  <a:srgbClr val="053C6C"/>
                </a:solidFill>
                <a:latin typeface="Zurich BT" pitchFamily="34" charset="0"/>
              </a:defRPr>
            </a:lvl5pPr>
          </a:lstStyle>
          <a:p>
            <a:pPr lvl="0"/>
            <a:r>
              <a:rPr lang="en-US"/>
              <a:t>Text 1</a:t>
            </a:r>
          </a:p>
          <a:p>
            <a:pPr lvl="0"/>
            <a:r>
              <a:rPr lang="en-US"/>
              <a:t>Text 2</a:t>
            </a:r>
          </a:p>
          <a:p>
            <a:pPr lvl="1"/>
            <a:r>
              <a:rPr lang="en-US"/>
              <a:t>Second level 1</a:t>
            </a:r>
          </a:p>
          <a:p>
            <a:pPr lvl="1"/>
            <a:r>
              <a:rPr lang="en-US"/>
              <a:t>Second level 2</a:t>
            </a:r>
          </a:p>
        </p:txBody>
      </p:sp>
      <p:sp>
        <p:nvSpPr>
          <p:cNvPr id="9" name="Slide Number Placeholder 9"/>
          <p:cNvSpPr>
            <a:spLocks noGrp="1"/>
          </p:cNvSpPr>
          <p:nvPr>
            <p:ph type="sldNum" sz="quarter" idx="4"/>
          </p:nvPr>
        </p:nvSpPr>
        <p:spPr>
          <a:xfrm>
            <a:off x="11202735" y="6415627"/>
            <a:ext cx="609759" cy="366183"/>
          </a:xfrm>
          <a:prstGeom prst="rect">
            <a:avLst/>
          </a:prstGeom>
        </p:spPr>
        <p:txBody>
          <a:bodyPr vert="horz" lIns="91427" tIns="45713" rIns="91427" bIns="45713" rtlCol="0" anchor="ctr"/>
          <a:lstStyle>
            <a:lvl1pPr algn="r">
              <a:defRPr sz="1200">
                <a:solidFill>
                  <a:schemeClr val="tx2"/>
                </a:solidFill>
                <a:latin typeface="Zurich Lt BT" pitchFamily="34" charset="0"/>
              </a:defRPr>
            </a:lvl1pPr>
          </a:lstStyle>
          <a:p>
            <a:fld id="{050E451D-5525-4539-B07D-AF98FB2E324F}" type="slidenum">
              <a:rPr lang="en-US" smtClean="0">
                <a:solidFill>
                  <a:srgbClr val="1F497D"/>
                </a:solidFill>
              </a:rPr>
              <a:pPr/>
              <a:t>‹#›</a:t>
            </a:fld>
            <a:endParaRPr lang="en-US">
              <a:solidFill>
                <a:srgbClr val="1F497D"/>
              </a:solidFill>
            </a:endParaRPr>
          </a:p>
        </p:txBody>
      </p:sp>
    </p:spTree>
    <p:extLst>
      <p:ext uri="{BB962C8B-B14F-4D97-AF65-F5344CB8AC3E}">
        <p14:creationId xmlns:p14="http://schemas.microsoft.com/office/powerpoint/2010/main" val="3807082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Footer Placeholder 8"/>
          <p:cNvSpPr>
            <a:spLocks noGrp="1"/>
          </p:cNvSpPr>
          <p:nvPr>
            <p:ph type="ftr" sz="quarter" idx="3"/>
          </p:nvPr>
        </p:nvSpPr>
        <p:spPr>
          <a:xfrm>
            <a:off x="1215110" y="6422440"/>
            <a:ext cx="3861806" cy="366183"/>
          </a:xfrm>
          <a:prstGeom prst="rect">
            <a:avLst/>
          </a:prstGeom>
        </p:spPr>
        <p:txBody>
          <a:bodyPr vert="horz" lIns="91427" tIns="45713" rIns="91427" bIns="45713" rtlCol="0" anchor="t"/>
          <a:lstStyle>
            <a:lvl1pPr algn="l">
              <a:defRPr lang="en-US" sz="1600" kern="1200" dirty="0">
                <a:solidFill>
                  <a:srgbClr val="1F497D"/>
                </a:solidFill>
                <a:latin typeface="Arial" panose="020B0604020202020204" pitchFamily="34" charset="0"/>
                <a:ea typeface="+mn-ea"/>
                <a:cs typeface="Arial" panose="020B0604020202020204" pitchFamily="34" charset="0"/>
              </a:defRPr>
            </a:lvl1pPr>
          </a:lstStyle>
          <a:p>
            <a:pPr defTabSz="1218988"/>
            <a:endParaRPr lang="en-IN"/>
          </a:p>
        </p:txBody>
      </p:sp>
      <p:sp>
        <p:nvSpPr>
          <p:cNvPr id="9" name="Slide Number Placeholder 9"/>
          <p:cNvSpPr>
            <a:spLocks noGrp="1"/>
          </p:cNvSpPr>
          <p:nvPr>
            <p:ph type="sldNum" sz="quarter" idx="4"/>
          </p:nvPr>
        </p:nvSpPr>
        <p:spPr>
          <a:xfrm>
            <a:off x="11202735" y="6415627"/>
            <a:ext cx="609759" cy="366183"/>
          </a:xfrm>
          <a:prstGeom prst="rect">
            <a:avLst/>
          </a:prstGeom>
        </p:spPr>
        <p:txBody>
          <a:bodyPr vert="horz" lIns="91427" tIns="45713" rIns="91427" bIns="45713" rtlCol="0" anchor="ctr"/>
          <a:lstStyle>
            <a:lvl1pPr algn="r">
              <a:defRPr sz="1200">
                <a:solidFill>
                  <a:schemeClr val="tx2"/>
                </a:solidFill>
                <a:latin typeface="Zurich Lt BT" pitchFamily="34" charset="0"/>
              </a:defRPr>
            </a:lvl1pPr>
          </a:lstStyle>
          <a:p>
            <a:fld id="{050E451D-5525-4539-B07D-AF98FB2E324F}" type="slidenum">
              <a:rPr lang="en-US" smtClean="0">
                <a:solidFill>
                  <a:srgbClr val="1F497D"/>
                </a:solidFill>
              </a:rPr>
              <a:pPr/>
              <a:t>‹#›</a:t>
            </a:fld>
            <a:endParaRPr lang="en-US">
              <a:solidFill>
                <a:srgbClr val="1F497D"/>
              </a:solidFill>
            </a:endParaRPr>
          </a:p>
        </p:txBody>
      </p:sp>
      <p:pic>
        <p:nvPicPr>
          <p:cNvPr id="10" name="Picture 9"/>
          <p:cNvPicPr>
            <a:picLocks noChangeAspect="1" noChangeArrowheads="1"/>
          </p:cNvPicPr>
          <p:nvPr/>
        </p:nvPicPr>
        <p:blipFill>
          <a:blip r:embed="rId3" cstate="print"/>
          <a:srcRect l="4585" t="53540" r="8467" b="14745"/>
          <a:stretch>
            <a:fillRect/>
          </a:stretch>
        </p:blipFill>
        <p:spPr bwMode="auto">
          <a:xfrm>
            <a:off x="227071" y="5867400"/>
            <a:ext cx="2362815" cy="533400"/>
          </a:xfrm>
          <a:prstGeom prst="rect">
            <a:avLst/>
          </a:prstGeom>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pic>
    </p:spTree>
    <p:extLst>
      <p:ext uri="{BB962C8B-B14F-4D97-AF65-F5344CB8AC3E}">
        <p14:creationId xmlns:p14="http://schemas.microsoft.com/office/powerpoint/2010/main" val="2922106903"/>
      </p:ext>
    </p:extLst>
  </p:cSld>
  <p:clrMap bg1="lt1" tx1="dk1" bg2="lt2" tx2="dk2" accent1="accent1" accent2="accent2" accent3="accent3" accent4="accent4" accent5="accent5" accent6="accent6" hlink="hlink" folHlink="folHlink"/>
  <p:sldLayoutIdLst>
    <p:sldLayoutId id="2147483675" r:id="rId1"/>
  </p:sldLayoutIdLst>
  <p:hf hdr="0" ftr="0" dt="0"/>
  <p:txStyles>
    <p:titleStyle>
      <a:lvl1pPr algn="ctr" defTabSz="914285" rtl="0" eaLnBrk="1" latinLnBrk="0" hangingPunct="1">
        <a:spcBef>
          <a:spcPct val="0"/>
        </a:spcBef>
        <a:buNone/>
        <a:defRPr sz="4400" kern="1200">
          <a:solidFill>
            <a:schemeClr val="tx1"/>
          </a:solidFill>
          <a:latin typeface="+mj-lt"/>
          <a:ea typeface="+mj-ea"/>
          <a:cs typeface="+mj-cs"/>
        </a:defRPr>
      </a:lvl1pPr>
    </p:titleStyle>
    <p:bodyStyle>
      <a:lvl1pPr marL="342857" indent="-342857" algn="l" defTabSz="91428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58" indent="-285714" algn="l" defTabSz="91428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56" indent="-228572" algn="l" defTabSz="91428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00"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43"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87"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28"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72"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15"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85" rtl="0" eaLnBrk="1" latinLnBrk="0" hangingPunct="1">
        <a:defRPr sz="1900" kern="1200">
          <a:solidFill>
            <a:schemeClr val="tx1"/>
          </a:solidFill>
          <a:latin typeface="+mn-lt"/>
          <a:ea typeface="+mn-ea"/>
          <a:cs typeface="+mn-cs"/>
        </a:defRPr>
      </a:lvl1pPr>
      <a:lvl2pPr marL="457141" algn="l" defTabSz="914285" rtl="0" eaLnBrk="1" latinLnBrk="0" hangingPunct="1">
        <a:defRPr sz="1900" kern="1200">
          <a:solidFill>
            <a:schemeClr val="tx1"/>
          </a:solidFill>
          <a:latin typeface="+mn-lt"/>
          <a:ea typeface="+mn-ea"/>
          <a:cs typeface="+mn-cs"/>
        </a:defRPr>
      </a:lvl2pPr>
      <a:lvl3pPr marL="914285" algn="l" defTabSz="914285" rtl="0" eaLnBrk="1" latinLnBrk="0" hangingPunct="1">
        <a:defRPr sz="1900" kern="1200">
          <a:solidFill>
            <a:schemeClr val="tx1"/>
          </a:solidFill>
          <a:latin typeface="+mn-lt"/>
          <a:ea typeface="+mn-ea"/>
          <a:cs typeface="+mn-cs"/>
        </a:defRPr>
      </a:lvl3pPr>
      <a:lvl4pPr marL="1371428" algn="l" defTabSz="914285" rtl="0" eaLnBrk="1" latinLnBrk="0" hangingPunct="1">
        <a:defRPr sz="1900" kern="1200">
          <a:solidFill>
            <a:schemeClr val="tx1"/>
          </a:solidFill>
          <a:latin typeface="+mn-lt"/>
          <a:ea typeface="+mn-ea"/>
          <a:cs typeface="+mn-cs"/>
        </a:defRPr>
      </a:lvl4pPr>
      <a:lvl5pPr marL="1828572" algn="l" defTabSz="914285" rtl="0" eaLnBrk="1" latinLnBrk="0" hangingPunct="1">
        <a:defRPr sz="1900" kern="1200">
          <a:solidFill>
            <a:schemeClr val="tx1"/>
          </a:solidFill>
          <a:latin typeface="+mn-lt"/>
          <a:ea typeface="+mn-ea"/>
          <a:cs typeface="+mn-cs"/>
        </a:defRPr>
      </a:lvl5pPr>
      <a:lvl6pPr marL="2285713" algn="l" defTabSz="914285" rtl="0" eaLnBrk="1" latinLnBrk="0" hangingPunct="1">
        <a:defRPr sz="1900" kern="1200">
          <a:solidFill>
            <a:schemeClr val="tx1"/>
          </a:solidFill>
          <a:latin typeface="+mn-lt"/>
          <a:ea typeface="+mn-ea"/>
          <a:cs typeface="+mn-cs"/>
        </a:defRPr>
      </a:lvl6pPr>
      <a:lvl7pPr marL="2742857" algn="l" defTabSz="914285" rtl="0" eaLnBrk="1" latinLnBrk="0" hangingPunct="1">
        <a:defRPr sz="1900" kern="1200">
          <a:solidFill>
            <a:schemeClr val="tx1"/>
          </a:solidFill>
          <a:latin typeface="+mn-lt"/>
          <a:ea typeface="+mn-ea"/>
          <a:cs typeface="+mn-cs"/>
        </a:defRPr>
      </a:lvl7pPr>
      <a:lvl8pPr marL="3200000" algn="l" defTabSz="914285" rtl="0" eaLnBrk="1" latinLnBrk="0" hangingPunct="1">
        <a:defRPr sz="1900" kern="1200">
          <a:solidFill>
            <a:schemeClr val="tx1"/>
          </a:solidFill>
          <a:latin typeface="+mn-lt"/>
          <a:ea typeface="+mn-ea"/>
          <a:cs typeface="+mn-cs"/>
        </a:defRPr>
      </a:lvl8pPr>
      <a:lvl9pPr marL="3657144" algn="l" defTabSz="914285" rtl="0" eaLnBrk="1" latinLnBrk="0" hangingPunct="1">
        <a:defRPr sz="19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224">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microsoft.com/office/2014/relationships/chartEx" Target="../charts/chartEx1.xml"/><Relationship Id="rId5" Type="http://schemas.openxmlformats.org/officeDocument/2006/relationships/image" Target="../media/image7.png"/><Relationship Id="rId4" Type="http://schemas.openxmlformats.org/officeDocument/2006/relationships/image" Target="../media/image6.png"/></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4.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5.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6.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37.xml"/><Relationship Id="rId1" Type="http://schemas.openxmlformats.org/officeDocument/2006/relationships/slideLayout" Target="../slideLayouts/slideLayout7.xml"/><Relationship Id="rId6" Type="http://schemas.microsoft.com/office/2014/relationships/chartEx" Target="../charts/chartEx2.xml"/><Relationship Id="rId5" Type="http://schemas.openxmlformats.org/officeDocument/2006/relationships/image" Target="../media/image7.png"/><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8.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4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9.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0.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4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2.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6.png"/></Relationships>
</file>

<file path=ppt/slides/_rels/slide4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5.jpeg"/><Relationship Id="rId7" Type="http://schemas.openxmlformats.org/officeDocument/2006/relationships/image" Target="../media/image12.png"/><Relationship Id="rId2" Type="http://schemas.openxmlformats.org/officeDocument/2006/relationships/notesSlide" Target="../notesSlides/notesSlide43.xml"/><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7.png"/><Relationship Id="rId4" Type="http://schemas.openxmlformats.org/officeDocument/2006/relationships/image" Target="../media/image6.png"/></Relationships>
</file>

<file path=ppt/slides/_rels/slide4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4.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5.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5.jpeg"/><Relationship Id="rId7" Type="http://schemas.openxmlformats.org/officeDocument/2006/relationships/diagramLayout" Target="../diagrams/layout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Data" Target="../diagrams/data1.xml"/><Relationship Id="rId5" Type="http://schemas.openxmlformats.org/officeDocument/2006/relationships/image" Target="../media/image7.png"/><Relationship Id="rId10" Type="http://schemas.microsoft.com/office/2007/relationships/diagramDrawing" Target="../diagrams/drawing1.xml"/><Relationship Id="rId4" Type="http://schemas.openxmlformats.org/officeDocument/2006/relationships/image" Target="../media/image6.png"/><Relationship Id="rId9" Type="http://schemas.openxmlformats.org/officeDocument/2006/relationships/diagramColors" Target="../diagrams/colors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5600" y="3503068"/>
            <a:ext cx="1588491" cy="1600200"/>
          </a:xfrm>
          <a:prstGeom prst="rect">
            <a:avLst/>
          </a:prstGeom>
        </p:spPr>
      </p:pic>
      <p:sp>
        <p:nvSpPr>
          <p:cNvPr id="4" name="Rectangle 150"/>
          <p:cNvSpPr txBox="1">
            <a:spLocks noChangeArrowheads="1"/>
          </p:cNvSpPr>
          <p:nvPr/>
        </p:nvSpPr>
        <p:spPr>
          <a:xfrm>
            <a:off x="87909" y="3979318"/>
            <a:ext cx="8751291"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err="1">
                <a:solidFill>
                  <a:srgbClr val="002060"/>
                </a:solidFill>
                <a:latin typeface="Arial" panose="020B0604020202020204" pitchFamily="34" charset="0"/>
                <a:cs typeface="Arial" panose="020B0604020202020204" pitchFamily="34" charset="0"/>
              </a:rPr>
              <a:t>Importance</a:t>
            </a:r>
            <a:r>
              <a:rPr lang="es-UY" altLang="en-US" sz="3600" b="1" kern="0">
                <a:solidFill>
                  <a:srgbClr val="002060"/>
                </a:solidFill>
                <a:latin typeface="Arial" panose="020B0604020202020204" pitchFamily="34" charset="0"/>
                <a:cs typeface="Arial" panose="020B0604020202020204" pitchFamily="34" charset="0"/>
              </a:rPr>
              <a:t> </a:t>
            </a:r>
            <a:r>
              <a:rPr lang="es-UY" altLang="en-US" sz="3600" b="1" kern="0" err="1">
                <a:solidFill>
                  <a:srgbClr val="002060"/>
                </a:solidFill>
                <a:latin typeface="Arial" panose="020B0604020202020204" pitchFamily="34" charset="0"/>
                <a:cs typeface="Arial" panose="020B0604020202020204" pitchFamily="34" charset="0"/>
              </a:rPr>
              <a:t>of</a:t>
            </a:r>
            <a:r>
              <a:rPr lang="es-UY" altLang="en-US" sz="3600" b="1" kern="0">
                <a:solidFill>
                  <a:srgbClr val="002060"/>
                </a:solidFill>
                <a:latin typeface="Arial" panose="020B0604020202020204" pitchFamily="34" charset="0"/>
                <a:cs typeface="Arial" panose="020B0604020202020204" pitchFamily="34" charset="0"/>
              </a:rPr>
              <a:t> </a:t>
            </a:r>
            <a:r>
              <a:rPr lang="es-UY" altLang="en-US" sz="3600" b="1" kern="0" err="1">
                <a:solidFill>
                  <a:srgbClr val="002060"/>
                </a:solidFill>
                <a:latin typeface="Arial" panose="020B0604020202020204" pitchFamily="34" charset="0"/>
                <a:cs typeface="Arial" panose="020B0604020202020204" pitchFamily="34" charset="0"/>
              </a:rPr>
              <a:t>Risk</a:t>
            </a:r>
            <a:r>
              <a:rPr lang="es-UY" altLang="en-US" sz="3600" b="1" kern="0">
                <a:solidFill>
                  <a:srgbClr val="002060"/>
                </a:solidFill>
                <a:latin typeface="Arial" panose="020B0604020202020204" pitchFamily="34" charset="0"/>
                <a:cs typeface="Arial" panose="020B0604020202020204" pitchFamily="34" charset="0"/>
              </a:rPr>
              <a:t> </a:t>
            </a:r>
            <a:r>
              <a:rPr lang="es-UY" altLang="en-US" sz="3600" b="1" kern="0" err="1">
                <a:solidFill>
                  <a:srgbClr val="002060"/>
                </a:solidFill>
                <a:latin typeface="Arial" panose="020B0604020202020204" pitchFamily="34" charset="0"/>
                <a:cs typeface="Arial" panose="020B0604020202020204" pitchFamily="34" charset="0"/>
              </a:rPr>
              <a:t>Based</a:t>
            </a:r>
            <a:r>
              <a:rPr lang="es-UY" altLang="en-US" sz="3600" b="1" kern="0">
                <a:solidFill>
                  <a:srgbClr val="002060"/>
                </a:solidFill>
                <a:latin typeface="Arial" panose="020B0604020202020204" pitchFamily="34" charset="0"/>
                <a:cs typeface="Arial" panose="020B0604020202020204" pitchFamily="34" charset="0"/>
              </a:rPr>
              <a:t> Capital </a:t>
            </a:r>
          </a:p>
          <a:p>
            <a:pPr algn="l"/>
            <a:r>
              <a:rPr lang="es-UY" altLang="en-US" sz="3600" b="1" kern="0" err="1">
                <a:solidFill>
                  <a:srgbClr val="002060"/>
                </a:solidFill>
                <a:latin typeface="Arial" panose="020B0604020202020204" pitchFamily="34" charset="0"/>
                <a:cs typeface="Arial" panose="020B0604020202020204" pitchFamily="34" charset="0"/>
              </a:rPr>
              <a:t>under</a:t>
            </a:r>
            <a:r>
              <a:rPr lang="es-UY" altLang="en-US" sz="3600" b="1" kern="0">
                <a:solidFill>
                  <a:srgbClr val="002060"/>
                </a:solidFill>
                <a:latin typeface="Arial" panose="020B0604020202020204" pitchFamily="34" charset="0"/>
                <a:cs typeface="Arial" panose="020B0604020202020204" pitchFamily="34" charset="0"/>
              </a:rPr>
              <a:t> New </a:t>
            </a:r>
            <a:r>
              <a:rPr lang="es-UY" altLang="en-US" sz="3600" b="1" kern="0" err="1">
                <a:solidFill>
                  <a:srgbClr val="002060"/>
                </a:solidFill>
                <a:latin typeface="Arial" panose="020B0604020202020204" pitchFamily="34" charset="0"/>
                <a:cs typeface="Arial" panose="020B0604020202020204" pitchFamily="34" charset="0"/>
              </a:rPr>
              <a:t>Financial</a:t>
            </a:r>
            <a:r>
              <a:rPr lang="es-UY" altLang="en-US" sz="3600" b="1" kern="0">
                <a:solidFill>
                  <a:srgbClr val="002060"/>
                </a:solidFill>
                <a:latin typeface="Arial" panose="020B0604020202020204" pitchFamily="34" charset="0"/>
                <a:cs typeface="Arial" panose="020B0604020202020204" pitchFamily="34" charset="0"/>
              </a:rPr>
              <a:t> </a:t>
            </a:r>
            <a:r>
              <a:rPr lang="es-UY" altLang="en-US" sz="3600" b="1" kern="0" err="1">
                <a:solidFill>
                  <a:srgbClr val="002060"/>
                </a:solidFill>
                <a:latin typeface="Arial" panose="020B0604020202020204" pitchFamily="34" charset="0"/>
                <a:cs typeface="Arial" panose="020B0604020202020204" pitchFamily="34" charset="0"/>
              </a:rPr>
              <a:t>Reporting</a:t>
            </a:r>
            <a:r>
              <a:rPr lang="es-UY" altLang="en-US" sz="3600" b="1" kern="0">
                <a:solidFill>
                  <a:srgbClr val="002060"/>
                </a:solidFill>
                <a:latin typeface="Arial" panose="020B0604020202020204" pitchFamily="34" charset="0"/>
                <a:cs typeface="Arial" panose="020B0604020202020204" pitchFamily="34" charset="0"/>
              </a:rPr>
              <a:t> </a:t>
            </a:r>
            <a:r>
              <a:rPr lang="es-UY" altLang="en-US" sz="3600" b="1" kern="0" err="1">
                <a:solidFill>
                  <a:srgbClr val="002060"/>
                </a:solidFill>
                <a:latin typeface="Arial" panose="020B0604020202020204" pitchFamily="34" charset="0"/>
                <a:cs typeface="Arial" panose="020B0604020202020204" pitchFamily="34" charset="0"/>
              </a:rPr>
              <a:t>Regime</a:t>
            </a:r>
            <a:endParaRPr lang="es-ES" altLang="en-US" sz="3600" b="1" kern="0">
              <a:solidFill>
                <a:srgbClr val="002060"/>
              </a:solidFill>
              <a:latin typeface="Arial" panose="020B0604020202020204" pitchFamily="34" charset="0"/>
              <a:cs typeface="Arial" panose="020B0604020202020204" pitchFamily="34" charset="0"/>
            </a:endParaRPr>
          </a:p>
        </p:txBody>
      </p:sp>
      <p:sp>
        <p:nvSpPr>
          <p:cNvPr id="5" name="Rectangle 168"/>
          <p:cNvSpPr>
            <a:spLocks noChangeArrowheads="1"/>
          </p:cNvSpPr>
          <p:nvPr/>
        </p:nvSpPr>
        <p:spPr bwMode="auto">
          <a:xfrm>
            <a:off x="0" y="5122319"/>
            <a:ext cx="7252691"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endParaRPr lang="en-US" altLang="en-US" sz="1800" b="1">
              <a:solidFill>
                <a:schemeClr val="tx1"/>
              </a:solidFill>
            </a:endParaRPr>
          </a:p>
          <a:p>
            <a:pPr algn="l"/>
            <a:r>
              <a:rPr lang="en-US" altLang="en-US" sz="1800" b="1">
                <a:solidFill>
                  <a:schemeClr val="bg1"/>
                </a:solidFill>
              </a:rPr>
              <a:t>Prasun Sarkar</a:t>
            </a:r>
            <a:br>
              <a:rPr lang="en-US" altLang="en-US" sz="1800" b="1">
                <a:solidFill>
                  <a:schemeClr val="bg1"/>
                </a:solidFill>
              </a:rPr>
            </a:br>
            <a:r>
              <a:rPr lang="en-US" altLang="en-US" sz="1800" b="1">
                <a:solidFill>
                  <a:schemeClr val="bg1"/>
                </a:solidFill>
              </a:rPr>
              <a:t>Appointed Actuary and Chief Actuarial Officer, ICICI Lombard</a:t>
            </a:r>
            <a:r>
              <a:rPr lang="en-US" altLang="en-US" sz="1800" b="1">
                <a:solidFill>
                  <a:schemeClr val="tx1"/>
                </a:solidFill>
              </a:rPr>
              <a:t/>
            </a:r>
            <a:br>
              <a:rPr lang="en-US" altLang="en-US" sz="1800" b="1">
                <a:solidFill>
                  <a:schemeClr val="tx1"/>
                </a:solidFill>
              </a:rPr>
            </a:br>
            <a:r>
              <a:rPr lang="en-US" altLang="en-US" sz="1800" b="1">
                <a:solidFill>
                  <a:schemeClr val="tx1"/>
                </a:solidFill>
              </a:rPr>
              <a:t>	</a:t>
            </a:r>
            <a:endParaRPr lang="es-ES" altLang="en-US" sz="1800" b="1">
              <a:solidFill>
                <a:schemeClr val="tx1"/>
              </a:solidFill>
            </a:endParaRPr>
          </a:p>
        </p:txBody>
      </p:sp>
      <p:sp>
        <p:nvSpPr>
          <p:cNvPr id="6" name="Rectangle 150"/>
          <p:cNvSpPr txBox="1">
            <a:spLocks noChangeArrowheads="1"/>
          </p:cNvSpPr>
          <p:nvPr/>
        </p:nvSpPr>
        <p:spPr>
          <a:xfrm>
            <a:off x="87909" y="1159932"/>
            <a:ext cx="8207374" cy="1024467"/>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a:solidFill>
                  <a:schemeClr val="bg1"/>
                </a:solidFill>
                <a:latin typeface="Arial" panose="020B0604020202020204" pitchFamily="34" charset="0"/>
                <a:cs typeface="Arial" panose="020B0604020202020204" pitchFamily="34" charset="0"/>
              </a:rPr>
              <a:t>8th </a:t>
            </a:r>
            <a:r>
              <a:rPr lang="es-UY" altLang="en-US" sz="3600" b="1" kern="0" err="1">
                <a:solidFill>
                  <a:schemeClr val="bg1"/>
                </a:solidFill>
                <a:latin typeface="Arial" panose="020B0604020202020204" pitchFamily="34" charset="0"/>
                <a:cs typeface="Arial" panose="020B0604020202020204" pitchFamily="34" charset="0"/>
              </a:rPr>
              <a:t>Webinar</a:t>
            </a:r>
            <a:r>
              <a:rPr lang="es-UY" altLang="en-US" sz="3600" b="1" kern="0">
                <a:solidFill>
                  <a:schemeClr val="bg1"/>
                </a:solidFill>
                <a:latin typeface="Arial" panose="020B0604020202020204" pitchFamily="34" charset="0"/>
                <a:cs typeface="Arial" panose="020B0604020202020204" pitchFamily="34" charset="0"/>
              </a:rPr>
              <a:t> </a:t>
            </a:r>
            <a:r>
              <a:rPr lang="es-UY" altLang="en-US" sz="3600" b="1" kern="0" err="1">
                <a:solidFill>
                  <a:schemeClr val="bg1"/>
                </a:solidFill>
                <a:latin typeface="Arial" panose="020B0604020202020204" pitchFamily="34" charset="0"/>
                <a:cs typeface="Arial" panose="020B0604020202020204" pitchFamily="34" charset="0"/>
              </a:rPr>
              <a:t>on</a:t>
            </a:r>
            <a:r>
              <a:rPr lang="es-UY" altLang="en-US" sz="3600" b="1" kern="0">
                <a:solidFill>
                  <a:schemeClr val="bg1"/>
                </a:solidFill>
                <a:latin typeface="Arial" panose="020B0604020202020204" pitchFamily="34" charset="0"/>
                <a:cs typeface="Arial" panose="020B0604020202020204" pitchFamily="34" charset="0"/>
              </a:rPr>
              <a:t> General </a:t>
            </a:r>
            <a:r>
              <a:rPr lang="es-UY" altLang="en-US" sz="3600" b="1" kern="0" err="1">
                <a:solidFill>
                  <a:schemeClr val="bg1"/>
                </a:solidFill>
                <a:latin typeface="Arial" panose="020B0604020202020204" pitchFamily="34" charset="0"/>
                <a:cs typeface="Arial" panose="020B0604020202020204" pitchFamily="34" charset="0"/>
              </a:rPr>
              <a:t>Insurance</a:t>
            </a:r>
            <a:endParaRPr lang="es-UY" altLang="en-US" sz="3600" b="1" kern="0">
              <a:solidFill>
                <a:schemeClr val="bg1"/>
              </a:solidFill>
              <a:latin typeface="Arial" panose="020B0604020202020204" pitchFamily="34" charset="0"/>
              <a:cs typeface="Arial" panose="020B0604020202020204" pitchFamily="34" charset="0"/>
            </a:endParaRPr>
          </a:p>
          <a:p>
            <a:pPr algn="l"/>
            <a:r>
              <a:rPr lang="es-UY" altLang="en-US" sz="3600" b="1" kern="0">
                <a:solidFill>
                  <a:schemeClr val="bg1"/>
                </a:solidFill>
                <a:latin typeface="Arial" panose="020B0604020202020204" pitchFamily="34" charset="0"/>
                <a:cs typeface="Arial" panose="020B0604020202020204" pitchFamily="34" charset="0"/>
              </a:rPr>
              <a:t>27th March, 2023</a:t>
            </a:r>
            <a:endParaRPr lang="es-ES" altLang="en-US" sz="3600" b="1" kern="0">
              <a:solidFill>
                <a:schemeClr val="bg1"/>
              </a:solidFill>
              <a:latin typeface="Arial" panose="020B0604020202020204" pitchFamily="34" charset="0"/>
              <a:cs typeface="Arial" panose="020B0604020202020204" pitchFamily="34" charset="0"/>
            </a:endParaRPr>
          </a:p>
        </p:txBody>
      </p:sp>
      <p:sp>
        <p:nvSpPr>
          <p:cNvPr id="2" name="Rectangle 168">
            <a:extLst>
              <a:ext uri="{FF2B5EF4-FFF2-40B4-BE49-F238E27FC236}">
                <a16:creationId xmlns:a16="http://schemas.microsoft.com/office/drawing/2014/main" id="{99FC55DB-D8E5-75AC-5DA6-5DDA4547179A}"/>
              </a:ext>
            </a:extLst>
          </p:cNvPr>
          <p:cNvSpPr>
            <a:spLocks noChangeArrowheads="1"/>
          </p:cNvSpPr>
          <p:nvPr/>
        </p:nvSpPr>
        <p:spPr bwMode="auto">
          <a:xfrm>
            <a:off x="0" y="5711387"/>
            <a:ext cx="7806267"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endParaRPr lang="en-US" altLang="en-US" sz="1800" b="1">
              <a:solidFill>
                <a:schemeClr val="tx1"/>
              </a:solidFill>
            </a:endParaRPr>
          </a:p>
          <a:p>
            <a:pPr algn="l"/>
            <a:r>
              <a:rPr lang="en-US" altLang="en-US" sz="1800" b="1" err="1">
                <a:solidFill>
                  <a:schemeClr val="bg1"/>
                </a:solidFill>
              </a:rPr>
              <a:t>Palreddy</a:t>
            </a:r>
            <a:r>
              <a:rPr lang="en-US" altLang="en-US" sz="1800" b="1">
                <a:solidFill>
                  <a:schemeClr val="bg1"/>
                </a:solidFill>
              </a:rPr>
              <a:t> Vishnuvardhan</a:t>
            </a:r>
            <a:br>
              <a:rPr lang="en-US" altLang="en-US" sz="1800" b="1">
                <a:solidFill>
                  <a:schemeClr val="bg1"/>
                </a:solidFill>
              </a:rPr>
            </a:br>
            <a:r>
              <a:rPr lang="en-US" altLang="en-US" sz="1800" b="1">
                <a:solidFill>
                  <a:schemeClr val="bg1"/>
                </a:solidFill>
              </a:rPr>
              <a:t>Appointed Actuary, United India Insurance </a:t>
            </a:r>
            <a:r>
              <a:rPr lang="en-US" altLang="en-US" sz="1800" b="1">
                <a:solidFill>
                  <a:schemeClr val="tx1"/>
                </a:solidFill>
              </a:rPr>
              <a:t>	</a:t>
            </a:r>
            <a:endParaRPr lang="es-ES" altLang="en-US" sz="1800" b="1">
              <a:solidFill>
                <a:schemeClr val="tx1"/>
              </a:solidFill>
            </a:endParaRPr>
          </a:p>
        </p:txBody>
      </p:sp>
    </p:spTree>
    <p:extLst>
      <p:ext uri="{BB962C8B-B14F-4D97-AF65-F5344CB8AC3E}">
        <p14:creationId xmlns:p14="http://schemas.microsoft.com/office/powerpoint/2010/main" val="2430438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5600" y="3503068"/>
            <a:ext cx="1588491" cy="1600200"/>
          </a:xfrm>
          <a:prstGeom prst="rect">
            <a:avLst/>
          </a:prstGeom>
        </p:spPr>
      </p:pic>
      <p:sp>
        <p:nvSpPr>
          <p:cNvPr id="4" name="Rectangle 150"/>
          <p:cNvSpPr txBox="1">
            <a:spLocks noChangeArrowheads="1"/>
          </p:cNvSpPr>
          <p:nvPr/>
        </p:nvSpPr>
        <p:spPr>
          <a:xfrm>
            <a:off x="87909" y="3979318"/>
            <a:ext cx="8751291"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ES" altLang="en-US" sz="3600" b="1" i="0" u="none" strike="noStrike" kern="0" cap="none" spc="0" normalizeH="0" baseline="0" noProof="0">
              <a:ln>
                <a:noFill/>
              </a:ln>
              <a:solidFill>
                <a:srgbClr val="000000"/>
              </a:solidFill>
              <a:effectLst/>
              <a:uLnTx/>
              <a:uFillTx/>
              <a:latin typeface="Arial"/>
              <a:ea typeface="+mj-ea"/>
              <a:cs typeface="+mj-cs"/>
            </a:endParaRPr>
          </a:p>
        </p:txBody>
      </p:sp>
      <p:sp>
        <p:nvSpPr>
          <p:cNvPr id="5" name="Rectangle 168"/>
          <p:cNvSpPr>
            <a:spLocks noChangeArrowheads="1"/>
          </p:cNvSpPr>
          <p:nvPr/>
        </p:nvSpPr>
        <p:spPr bwMode="auto">
          <a:xfrm>
            <a:off x="87909" y="5410200"/>
            <a:ext cx="3645891"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a:r>
            <a:br>
              <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br>
            <a:r>
              <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a:t>
            </a:r>
            <a:endParaRPr kumimoji="0" lang="es-E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 name="Rectangle 150">
            <a:extLst>
              <a:ext uri="{FF2B5EF4-FFF2-40B4-BE49-F238E27FC236}">
                <a16:creationId xmlns:a16="http://schemas.microsoft.com/office/drawing/2014/main" id="{E89347E0-A661-9186-32CD-A9CA5B7E8199}"/>
              </a:ext>
            </a:extLst>
          </p:cNvPr>
          <p:cNvSpPr txBox="1">
            <a:spLocks noChangeArrowheads="1"/>
          </p:cNvSpPr>
          <p:nvPr/>
        </p:nvSpPr>
        <p:spPr>
          <a:xfrm>
            <a:off x="228600" y="3979318"/>
            <a:ext cx="904856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b="1">
                <a:solidFill>
                  <a:srgbClr val="002060"/>
                </a:solidFill>
                <a:latin typeface="Arial" panose="020B0604020202020204" pitchFamily="34" charset="0"/>
                <a:cs typeface="Arial" panose="020B0604020202020204" pitchFamily="34" charset="0"/>
              </a:rPr>
              <a:t>RBC vs IFRS: Synergies &amp; Comparison</a:t>
            </a:r>
            <a:endParaRPr lang="es-ES" altLang="en-US" sz="3200" b="1" kern="0">
              <a:solidFill>
                <a:schemeClr val="tx1"/>
              </a:solidFill>
            </a:endParaRPr>
          </a:p>
        </p:txBody>
      </p:sp>
    </p:spTree>
    <p:extLst>
      <p:ext uri="{BB962C8B-B14F-4D97-AF65-F5344CB8AC3E}">
        <p14:creationId xmlns:p14="http://schemas.microsoft.com/office/powerpoint/2010/main" val="2424924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29" name="Oval 28">
            <a:extLst>
              <a:ext uri="{FF2B5EF4-FFF2-40B4-BE49-F238E27FC236}">
                <a16:creationId xmlns:a16="http://schemas.microsoft.com/office/drawing/2014/main" id="{A58EB792-9677-4A53-69A9-16827A60E989}"/>
              </a:ext>
            </a:extLst>
          </p:cNvPr>
          <p:cNvSpPr/>
          <p:nvPr/>
        </p:nvSpPr>
        <p:spPr>
          <a:xfrm>
            <a:off x="2214495" y="1458822"/>
            <a:ext cx="5929620" cy="516420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
        <p:nvSpPr>
          <p:cNvPr id="30" name="Oval 29">
            <a:extLst>
              <a:ext uri="{FF2B5EF4-FFF2-40B4-BE49-F238E27FC236}">
                <a16:creationId xmlns:a16="http://schemas.microsoft.com/office/drawing/2014/main" id="{DDBE1BFE-EA49-B621-8439-47B9D8F4DF64}"/>
              </a:ext>
            </a:extLst>
          </p:cNvPr>
          <p:cNvSpPr/>
          <p:nvPr/>
        </p:nvSpPr>
        <p:spPr>
          <a:xfrm>
            <a:off x="6024380" y="1458822"/>
            <a:ext cx="5929620" cy="510379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Text Placeholder 6">
            <a:extLst>
              <a:ext uri="{FF2B5EF4-FFF2-40B4-BE49-F238E27FC236}">
                <a16:creationId xmlns:a16="http://schemas.microsoft.com/office/drawing/2014/main" id="{4642A52C-FD0A-0A4F-974C-D0703B25336F}"/>
              </a:ext>
            </a:extLst>
          </p:cNvPr>
          <p:cNvSpPr txBox="1">
            <a:spLocks/>
          </p:cNvSpPr>
          <p:nvPr/>
        </p:nvSpPr>
        <p:spPr>
          <a:xfrm>
            <a:off x="1884909" y="1471341"/>
            <a:ext cx="1531723" cy="480892"/>
          </a:xfrm>
          <a:prstGeom prst="rect">
            <a:avLst/>
          </a:prstGeom>
          <a:solidFill>
            <a:srgbClr val="D9D9D9"/>
          </a:solidFill>
          <a:ln>
            <a:noFill/>
          </a:ln>
        </p:spPr>
        <p:style>
          <a:lnRef idx="2">
            <a:schemeClr val="accent2"/>
          </a:lnRef>
          <a:fillRef idx="1">
            <a:schemeClr val="lt1"/>
          </a:fillRef>
          <a:effectRef idx="0">
            <a:schemeClr val="accent2"/>
          </a:effectRef>
          <a:fontRef idx="minor">
            <a:schemeClr val="dk1"/>
          </a:fontRef>
        </p:style>
        <p:txBody>
          <a:bodyPr lIns="91428" tIns="45715" rIns="91428" bIns="45715" anchor="ctr"/>
          <a:lstStyle>
            <a:lvl1pPr marL="342857" indent="-342857" algn="l" defTabSz="914285" rtl="0" eaLnBrk="1" latinLnBrk="0" hangingPunct="1">
              <a:spcBef>
                <a:spcPct val="20000"/>
              </a:spcBef>
              <a:buFont typeface="Arial" pitchFamily="34" charset="0"/>
              <a:buChar char="•"/>
              <a:defRPr sz="2400" kern="1200">
                <a:solidFill>
                  <a:schemeClr val="accent3"/>
                </a:solidFill>
                <a:latin typeface="Arial" panose="020B0604020202020204" pitchFamily="34" charset="0"/>
                <a:ea typeface="+mn-ea"/>
                <a:cs typeface="Arial" panose="020B0604020202020204" pitchFamily="34" charset="0"/>
              </a:defRPr>
            </a:lvl1pPr>
            <a:lvl2pPr marL="687304" indent="-342857" algn="l" defTabSz="914285" rtl="0" eaLnBrk="1" latinLnBrk="0" hangingPunct="1">
              <a:spcBef>
                <a:spcPct val="20000"/>
              </a:spcBef>
              <a:buFont typeface="Arial" pitchFamily="34" charset="0"/>
              <a:buChar char="•"/>
              <a:tabLst>
                <a:tab pos="687304" algn="l"/>
              </a:tabLst>
              <a:defRPr sz="2200" kern="1200">
                <a:solidFill>
                  <a:schemeClr val="accent3"/>
                </a:solidFill>
                <a:latin typeface="Zurich BT" pitchFamily="34" charset="0"/>
                <a:ea typeface="+mn-ea"/>
                <a:cs typeface="+mn-cs"/>
              </a:defRPr>
            </a:lvl2pPr>
            <a:lvl3pPr marL="1142856"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3pPr>
            <a:lvl4pPr marL="1600000"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4pPr>
            <a:lvl5pPr marL="2057143"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5pPr>
            <a:lvl6pPr marL="2514287"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28"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72"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15"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600" b="1">
                <a:solidFill>
                  <a:srgbClr val="002060"/>
                </a:solidFill>
              </a:rPr>
              <a:t>Risk Based Capital </a:t>
            </a:r>
          </a:p>
        </p:txBody>
      </p:sp>
      <p:sp>
        <p:nvSpPr>
          <p:cNvPr id="32" name="Text Placeholder 6">
            <a:extLst>
              <a:ext uri="{FF2B5EF4-FFF2-40B4-BE49-F238E27FC236}">
                <a16:creationId xmlns:a16="http://schemas.microsoft.com/office/drawing/2014/main" id="{456E01A9-3FE2-0331-6BA2-DDF35DFF58C8}"/>
              </a:ext>
            </a:extLst>
          </p:cNvPr>
          <p:cNvSpPr txBox="1">
            <a:spLocks/>
          </p:cNvSpPr>
          <p:nvPr/>
        </p:nvSpPr>
        <p:spPr>
          <a:xfrm>
            <a:off x="10816706" y="1471341"/>
            <a:ext cx="1228526" cy="478617"/>
          </a:xfrm>
          <a:prstGeom prst="rect">
            <a:avLst/>
          </a:prstGeom>
          <a:solidFill>
            <a:schemeClr val="bg1">
              <a:lumMod val="85000"/>
            </a:schemeClr>
          </a:solidFill>
          <a:ln>
            <a:noFill/>
          </a:ln>
        </p:spPr>
        <p:style>
          <a:lnRef idx="2">
            <a:schemeClr val="accent2"/>
          </a:lnRef>
          <a:fillRef idx="1">
            <a:schemeClr val="lt1"/>
          </a:fillRef>
          <a:effectRef idx="0">
            <a:schemeClr val="accent2"/>
          </a:effectRef>
          <a:fontRef idx="minor">
            <a:schemeClr val="dk1"/>
          </a:fontRef>
        </p:style>
        <p:txBody>
          <a:bodyPr lIns="91428" tIns="45715" rIns="91428" bIns="45715" anchor="ctr"/>
          <a:lstStyle>
            <a:lvl1pPr marL="342857" indent="-342857" algn="l" defTabSz="914285" rtl="0" eaLnBrk="1" latinLnBrk="0" hangingPunct="1">
              <a:spcBef>
                <a:spcPct val="20000"/>
              </a:spcBef>
              <a:buFont typeface="Arial" pitchFamily="34" charset="0"/>
              <a:buChar char="•"/>
              <a:defRPr sz="2400" kern="1200">
                <a:solidFill>
                  <a:schemeClr val="accent3"/>
                </a:solidFill>
                <a:latin typeface="Arial" panose="020B0604020202020204" pitchFamily="34" charset="0"/>
                <a:ea typeface="+mn-ea"/>
                <a:cs typeface="Arial" panose="020B0604020202020204" pitchFamily="34" charset="0"/>
              </a:defRPr>
            </a:lvl1pPr>
            <a:lvl2pPr marL="687304" indent="-342857" algn="l" defTabSz="914285" rtl="0" eaLnBrk="1" latinLnBrk="0" hangingPunct="1">
              <a:spcBef>
                <a:spcPct val="20000"/>
              </a:spcBef>
              <a:buFont typeface="Arial" pitchFamily="34" charset="0"/>
              <a:buChar char="•"/>
              <a:tabLst>
                <a:tab pos="687304" algn="l"/>
              </a:tabLst>
              <a:defRPr sz="2200" kern="1200">
                <a:solidFill>
                  <a:schemeClr val="accent3"/>
                </a:solidFill>
                <a:latin typeface="Zurich BT" pitchFamily="34" charset="0"/>
                <a:ea typeface="+mn-ea"/>
                <a:cs typeface="+mn-cs"/>
              </a:defRPr>
            </a:lvl2pPr>
            <a:lvl3pPr marL="1142856"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3pPr>
            <a:lvl4pPr marL="1600000"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4pPr>
            <a:lvl5pPr marL="2057143"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5pPr>
            <a:lvl6pPr marL="2514287"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28"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72"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15"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600" b="1" dirty="0">
                <a:solidFill>
                  <a:srgbClr val="002060"/>
                </a:solidFill>
              </a:rPr>
              <a:t>IFRS</a:t>
            </a:r>
          </a:p>
        </p:txBody>
      </p:sp>
      <p:sp>
        <p:nvSpPr>
          <p:cNvPr id="33" name="TextBox 32">
            <a:extLst>
              <a:ext uri="{FF2B5EF4-FFF2-40B4-BE49-F238E27FC236}">
                <a16:creationId xmlns:a16="http://schemas.microsoft.com/office/drawing/2014/main" id="{7FE0EB36-98E3-F6FF-7C07-3AB6E29265DE}"/>
              </a:ext>
            </a:extLst>
          </p:cNvPr>
          <p:cNvSpPr txBox="1"/>
          <p:nvPr/>
        </p:nvSpPr>
        <p:spPr>
          <a:xfrm>
            <a:off x="3273264" y="2006673"/>
            <a:ext cx="282273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spcBef>
                <a:spcPct val="20000"/>
              </a:spcBef>
              <a:buClr>
                <a:srgbClr val="053C6D"/>
              </a:buClr>
            </a:pPr>
            <a:r>
              <a:rPr lang="en-US" sz="1600" b="1">
                <a:solidFill>
                  <a:srgbClr val="002060"/>
                </a:solidFill>
                <a:latin typeface="Arial" panose="020B0604020202020204" pitchFamily="34" charset="0"/>
                <a:ea typeface="+mn-lt"/>
                <a:cs typeface="Arial" panose="020B0604020202020204" pitchFamily="34" charset="0"/>
              </a:rPr>
              <a:t>Determination of adequate capital requirements, given the risk profile</a:t>
            </a:r>
          </a:p>
        </p:txBody>
      </p:sp>
      <p:sp>
        <p:nvSpPr>
          <p:cNvPr id="34" name="TextBox 33">
            <a:extLst>
              <a:ext uri="{FF2B5EF4-FFF2-40B4-BE49-F238E27FC236}">
                <a16:creationId xmlns:a16="http://schemas.microsoft.com/office/drawing/2014/main" id="{398F002E-1276-D569-4035-3197D03492C8}"/>
              </a:ext>
            </a:extLst>
          </p:cNvPr>
          <p:cNvSpPr txBox="1"/>
          <p:nvPr/>
        </p:nvSpPr>
        <p:spPr>
          <a:xfrm>
            <a:off x="7918525" y="1870995"/>
            <a:ext cx="2528337"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spcBef>
                <a:spcPct val="20000"/>
              </a:spcBef>
              <a:buClr>
                <a:srgbClr val="053C6D"/>
              </a:buClr>
            </a:pPr>
            <a:r>
              <a:rPr lang="en-US" sz="1600" b="1">
                <a:solidFill>
                  <a:srgbClr val="002060"/>
                </a:solidFill>
                <a:latin typeface="Arial" panose="020B0604020202020204" pitchFamily="34" charset="0"/>
                <a:ea typeface="+mn-lt"/>
                <a:cs typeface="Arial" panose="020B0604020202020204" pitchFamily="34" charset="0"/>
              </a:rPr>
              <a:t>Disclosure of financial information based on principle-based accounting standards</a:t>
            </a:r>
          </a:p>
        </p:txBody>
      </p:sp>
      <p:cxnSp>
        <p:nvCxnSpPr>
          <p:cNvPr id="35" name="Straight Connector 34">
            <a:extLst>
              <a:ext uri="{FF2B5EF4-FFF2-40B4-BE49-F238E27FC236}">
                <a16:creationId xmlns:a16="http://schemas.microsoft.com/office/drawing/2014/main" id="{B3E32D96-2002-ECA8-9218-F25D1CB5FFD6}"/>
              </a:ext>
            </a:extLst>
          </p:cNvPr>
          <p:cNvCxnSpPr>
            <a:cxnSpLocks/>
          </p:cNvCxnSpPr>
          <p:nvPr/>
        </p:nvCxnSpPr>
        <p:spPr>
          <a:xfrm>
            <a:off x="2708483" y="3011819"/>
            <a:ext cx="3134461" cy="0"/>
          </a:xfrm>
          <a:prstGeom prst="line">
            <a:avLst/>
          </a:prstGeom>
          <a:ln w="19050">
            <a:solidFill>
              <a:schemeClr val="accent1">
                <a:lumMod val="60000"/>
                <a:lumOff val="4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AFC6D63-6106-4EF6-1CBA-BE699B98CA98}"/>
              </a:ext>
            </a:extLst>
          </p:cNvPr>
          <p:cNvCxnSpPr>
            <a:cxnSpLocks/>
          </p:cNvCxnSpPr>
          <p:nvPr/>
        </p:nvCxnSpPr>
        <p:spPr>
          <a:xfrm>
            <a:off x="8045187" y="3011819"/>
            <a:ext cx="3029164" cy="0"/>
          </a:xfrm>
          <a:prstGeom prst="line">
            <a:avLst/>
          </a:prstGeom>
          <a:ln w="19050">
            <a:solidFill>
              <a:schemeClr val="accent1">
                <a:lumMod val="60000"/>
                <a:lumOff val="40000"/>
              </a:schemeClr>
            </a:solidFill>
            <a:prstDash val="lgDash"/>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35897202-8286-1368-7740-DC2A559FFD07}"/>
              </a:ext>
            </a:extLst>
          </p:cNvPr>
          <p:cNvSpPr txBox="1"/>
          <p:nvPr/>
        </p:nvSpPr>
        <p:spPr>
          <a:xfrm>
            <a:off x="2622612" y="3300024"/>
            <a:ext cx="2921784"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spcBef>
                <a:spcPct val="20000"/>
              </a:spcBef>
              <a:buClr>
                <a:srgbClr val="053C6D"/>
              </a:buClr>
            </a:pPr>
            <a:r>
              <a:rPr lang="en-US" sz="1600" b="1">
                <a:solidFill>
                  <a:srgbClr val="002060"/>
                </a:solidFill>
                <a:latin typeface="Arial" panose="020B0604020202020204" pitchFamily="34" charset="0"/>
                <a:ea typeface="+mn-lt"/>
                <a:cs typeface="Arial" panose="020B0604020202020204" pitchFamily="34" charset="0"/>
              </a:rPr>
              <a:t>Ensures solvency to meet financial obligations</a:t>
            </a:r>
          </a:p>
        </p:txBody>
      </p:sp>
      <p:sp>
        <p:nvSpPr>
          <p:cNvPr id="40" name="TextBox 39">
            <a:extLst>
              <a:ext uri="{FF2B5EF4-FFF2-40B4-BE49-F238E27FC236}">
                <a16:creationId xmlns:a16="http://schemas.microsoft.com/office/drawing/2014/main" id="{68331127-6636-8427-7D1B-3DB016A65AF1}"/>
              </a:ext>
            </a:extLst>
          </p:cNvPr>
          <p:cNvSpPr txBox="1"/>
          <p:nvPr/>
        </p:nvSpPr>
        <p:spPr>
          <a:xfrm>
            <a:off x="8370749" y="3175330"/>
            <a:ext cx="302916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spcBef>
                <a:spcPct val="20000"/>
              </a:spcBef>
              <a:buClr>
                <a:srgbClr val="053C6D"/>
              </a:buClr>
            </a:pPr>
            <a:r>
              <a:rPr lang="en-US" sz="1600" b="1">
                <a:solidFill>
                  <a:srgbClr val="002060"/>
                </a:solidFill>
                <a:latin typeface="Arial" panose="020B0604020202020204" pitchFamily="34" charset="0"/>
                <a:ea typeface="+mn-lt"/>
                <a:cs typeface="Arial" panose="020B0604020202020204" pitchFamily="34" charset="0"/>
              </a:rPr>
              <a:t>Helps market participants by enabling informed decision-making</a:t>
            </a:r>
          </a:p>
        </p:txBody>
      </p:sp>
      <p:cxnSp>
        <p:nvCxnSpPr>
          <p:cNvPr id="41" name="Straight Connector 40">
            <a:extLst>
              <a:ext uri="{FF2B5EF4-FFF2-40B4-BE49-F238E27FC236}">
                <a16:creationId xmlns:a16="http://schemas.microsoft.com/office/drawing/2014/main" id="{E983B889-211B-2763-92BB-C74AF151E017}"/>
              </a:ext>
            </a:extLst>
          </p:cNvPr>
          <p:cNvCxnSpPr>
            <a:cxnSpLocks/>
          </p:cNvCxnSpPr>
          <p:nvPr/>
        </p:nvCxnSpPr>
        <p:spPr>
          <a:xfrm>
            <a:off x="2303131" y="4152037"/>
            <a:ext cx="3232636" cy="0"/>
          </a:xfrm>
          <a:prstGeom prst="line">
            <a:avLst/>
          </a:prstGeom>
          <a:ln w="19050">
            <a:solidFill>
              <a:schemeClr val="accent1">
                <a:lumMod val="60000"/>
                <a:lumOff val="4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CDCB33F-125E-38E8-AB45-F21617E0334D}"/>
              </a:ext>
            </a:extLst>
          </p:cNvPr>
          <p:cNvCxnSpPr>
            <a:cxnSpLocks/>
          </p:cNvCxnSpPr>
          <p:nvPr/>
        </p:nvCxnSpPr>
        <p:spPr>
          <a:xfrm>
            <a:off x="8370749" y="4152037"/>
            <a:ext cx="3140428" cy="0"/>
          </a:xfrm>
          <a:prstGeom prst="line">
            <a:avLst/>
          </a:prstGeom>
          <a:ln w="19050">
            <a:solidFill>
              <a:schemeClr val="accent1">
                <a:lumMod val="60000"/>
                <a:lumOff val="40000"/>
              </a:schemeClr>
            </a:solidFill>
            <a:prstDash val="lgDash"/>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0CF86B0-0BC8-6EE7-5EB6-6423338E023B}"/>
              </a:ext>
            </a:extLst>
          </p:cNvPr>
          <p:cNvSpPr txBox="1"/>
          <p:nvPr/>
        </p:nvSpPr>
        <p:spPr>
          <a:xfrm>
            <a:off x="2613983" y="4335993"/>
            <a:ext cx="2921784"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spcBef>
                <a:spcPct val="20000"/>
              </a:spcBef>
              <a:buClr>
                <a:srgbClr val="053C6D"/>
              </a:buClr>
            </a:pPr>
            <a:r>
              <a:rPr lang="en-US" sz="1600" b="1">
                <a:solidFill>
                  <a:srgbClr val="002060"/>
                </a:solidFill>
                <a:latin typeface="Arial" panose="020B0604020202020204" pitchFamily="34" charset="0"/>
                <a:ea typeface="+mn-lt"/>
                <a:cs typeface="Arial" panose="020B0604020202020204" pitchFamily="34" charset="0"/>
              </a:rPr>
              <a:t>Emphasis on balance sheet for solvency purpose</a:t>
            </a:r>
          </a:p>
        </p:txBody>
      </p:sp>
      <p:cxnSp>
        <p:nvCxnSpPr>
          <p:cNvPr id="44" name="Straight Connector 43">
            <a:extLst>
              <a:ext uri="{FF2B5EF4-FFF2-40B4-BE49-F238E27FC236}">
                <a16:creationId xmlns:a16="http://schemas.microsoft.com/office/drawing/2014/main" id="{AC97FE5A-1FDC-8D62-4BC0-DD7E2E8BA7E7}"/>
              </a:ext>
            </a:extLst>
          </p:cNvPr>
          <p:cNvCxnSpPr>
            <a:cxnSpLocks/>
          </p:cNvCxnSpPr>
          <p:nvPr/>
        </p:nvCxnSpPr>
        <p:spPr>
          <a:xfrm>
            <a:off x="2650771" y="5175827"/>
            <a:ext cx="3140428" cy="0"/>
          </a:xfrm>
          <a:prstGeom prst="line">
            <a:avLst/>
          </a:prstGeom>
          <a:ln w="19050">
            <a:solidFill>
              <a:schemeClr val="accent1">
                <a:lumMod val="60000"/>
                <a:lumOff val="4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252E3B1-BF92-1100-5141-8048F338F2A6}"/>
              </a:ext>
            </a:extLst>
          </p:cNvPr>
          <p:cNvCxnSpPr>
            <a:cxnSpLocks/>
          </p:cNvCxnSpPr>
          <p:nvPr/>
        </p:nvCxnSpPr>
        <p:spPr>
          <a:xfrm>
            <a:off x="8045187" y="5175827"/>
            <a:ext cx="3140428" cy="0"/>
          </a:xfrm>
          <a:prstGeom prst="line">
            <a:avLst/>
          </a:prstGeom>
          <a:ln w="19050">
            <a:solidFill>
              <a:schemeClr val="accent1">
                <a:lumMod val="60000"/>
                <a:lumOff val="40000"/>
              </a:schemeClr>
            </a:solidFill>
            <a:prstDash val="lgDash"/>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7E6E7BA5-8A35-42E7-91E5-91A23300AA84}"/>
              </a:ext>
            </a:extLst>
          </p:cNvPr>
          <p:cNvSpPr txBox="1"/>
          <p:nvPr/>
        </p:nvSpPr>
        <p:spPr>
          <a:xfrm>
            <a:off x="3331183" y="5315568"/>
            <a:ext cx="3134461" cy="6340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spcBef>
                <a:spcPct val="20000"/>
              </a:spcBef>
              <a:buClr>
                <a:srgbClr val="053C6D"/>
              </a:buClr>
            </a:pPr>
            <a:r>
              <a:rPr lang="en-US" sz="1600" b="1">
                <a:solidFill>
                  <a:srgbClr val="002060"/>
                </a:solidFill>
                <a:latin typeface="Arial" panose="020B0604020202020204" pitchFamily="34" charset="0"/>
                <a:ea typeface="+mn-lt"/>
                <a:cs typeface="Arial" panose="020B0604020202020204" pitchFamily="34" charset="0"/>
              </a:rPr>
              <a:t>Key stakeholders:</a:t>
            </a:r>
          </a:p>
          <a:p>
            <a:pPr algn="just">
              <a:spcBef>
                <a:spcPct val="20000"/>
              </a:spcBef>
              <a:buClr>
                <a:srgbClr val="053C6D"/>
              </a:buClr>
            </a:pPr>
            <a:r>
              <a:rPr lang="en-US" sz="1600" b="1">
                <a:solidFill>
                  <a:srgbClr val="002060"/>
                </a:solidFill>
                <a:latin typeface="Arial" panose="020B0604020202020204" pitchFamily="34" charset="0"/>
                <a:ea typeface="+mn-lt"/>
                <a:cs typeface="Arial" panose="020B0604020202020204" pitchFamily="34" charset="0"/>
              </a:rPr>
              <a:t>Policyholders &amp; supervisors</a:t>
            </a:r>
          </a:p>
        </p:txBody>
      </p:sp>
      <p:sp>
        <p:nvSpPr>
          <p:cNvPr id="47" name="TextBox 46">
            <a:extLst>
              <a:ext uri="{FF2B5EF4-FFF2-40B4-BE49-F238E27FC236}">
                <a16:creationId xmlns:a16="http://schemas.microsoft.com/office/drawing/2014/main" id="{D0B78B5F-5E6F-AA13-6A97-BF15E30F8E7E}"/>
              </a:ext>
            </a:extLst>
          </p:cNvPr>
          <p:cNvSpPr txBox="1"/>
          <p:nvPr/>
        </p:nvSpPr>
        <p:spPr>
          <a:xfrm>
            <a:off x="7918525" y="5309504"/>
            <a:ext cx="2921784" cy="6340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spcBef>
                <a:spcPct val="20000"/>
              </a:spcBef>
              <a:buClr>
                <a:srgbClr val="053C6D"/>
              </a:buClr>
            </a:pPr>
            <a:r>
              <a:rPr lang="en-US" sz="1600" b="1" dirty="0">
                <a:solidFill>
                  <a:srgbClr val="002060"/>
                </a:solidFill>
                <a:latin typeface="Arial" panose="020B0604020202020204" pitchFamily="34" charset="0"/>
                <a:ea typeface="+mn-lt"/>
                <a:cs typeface="Arial" panose="020B0604020202020204" pitchFamily="34" charset="0"/>
              </a:rPr>
              <a:t>Key stakeholders:</a:t>
            </a:r>
          </a:p>
          <a:p>
            <a:pPr algn="just">
              <a:spcBef>
                <a:spcPct val="20000"/>
              </a:spcBef>
              <a:buClr>
                <a:srgbClr val="053C6D"/>
              </a:buClr>
            </a:pPr>
            <a:r>
              <a:rPr lang="en-US" sz="1600" b="1" dirty="0">
                <a:solidFill>
                  <a:srgbClr val="002060"/>
                </a:solidFill>
                <a:latin typeface="Arial" panose="020B0604020202020204" pitchFamily="34" charset="0"/>
                <a:ea typeface="+mn-lt"/>
                <a:cs typeface="Arial" panose="020B0604020202020204" pitchFamily="34" charset="0"/>
              </a:rPr>
              <a:t>Investors and creditors</a:t>
            </a:r>
          </a:p>
        </p:txBody>
      </p:sp>
      <p:sp>
        <p:nvSpPr>
          <p:cNvPr id="48" name="TextBox 47">
            <a:extLst>
              <a:ext uri="{FF2B5EF4-FFF2-40B4-BE49-F238E27FC236}">
                <a16:creationId xmlns:a16="http://schemas.microsoft.com/office/drawing/2014/main" id="{EBFC69FE-7A03-3357-0EC2-6AF9750593B7}"/>
              </a:ext>
            </a:extLst>
          </p:cNvPr>
          <p:cNvSpPr txBox="1"/>
          <p:nvPr/>
        </p:nvSpPr>
        <p:spPr>
          <a:xfrm>
            <a:off x="8356606" y="4326126"/>
            <a:ext cx="3074363"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spcBef>
                <a:spcPct val="20000"/>
              </a:spcBef>
              <a:buClr>
                <a:srgbClr val="053C6D"/>
              </a:buClr>
            </a:pPr>
            <a:r>
              <a:rPr lang="en-US" sz="1600" b="1">
                <a:solidFill>
                  <a:srgbClr val="002060"/>
                </a:solidFill>
                <a:latin typeface="Arial" panose="020B0604020202020204" pitchFamily="34" charset="0"/>
                <a:ea typeface="+mn-lt"/>
                <a:cs typeface="Arial" panose="020B0604020202020204" pitchFamily="34" charset="0"/>
              </a:rPr>
              <a:t>Emphasis on both income statement and balance sheet</a:t>
            </a:r>
          </a:p>
        </p:txBody>
      </p:sp>
      <p:sp>
        <p:nvSpPr>
          <p:cNvPr id="49" name="TextBox 48">
            <a:extLst>
              <a:ext uri="{FF2B5EF4-FFF2-40B4-BE49-F238E27FC236}">
                <a16:creationId xmlns:a16="http://schemas.microsoft.com/office/drawing/2014/main" id="{9981A573-528D-285B-B4B8-27F7B74B2360}"/>
              </a:ext>
            </a:extLst>
          </p:cNvPr>
          <p:cNvSpPr txBox="1"/>
          <p:nvPr/>
        </p:nvSpPr>
        <p:spPr>
          <a:xfrm>
            <a:off x="6068148" y="4396681"/>
            <a:ext cx="205527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20000"/>
              </a:spcBef>
              <a:buClr>
                <a:srgbClr val="053C6D"/>
              </a:buClr>
            </a:pPr>
            <a:r>
              <a:rPr lang="en-US" sz="1600" b="1">
                <a:solidFill>
                  <a:srgbClr val="002060"/>
                </a:solidFill>
                <a:latin typeface="Arial" panose="020B0604020202020204" pitchFamily="34" charset="0"/>
                <a:ea typeface="+mn-lt"/>
                <a:cs typeface="Arial" panose="020B0604020202020204" pitchFamily="34" charset="0"/>
              </a:rPr>
              <a:t>Market consistent valuation</a:t>
            </a:r>
          </a:p>
        </p:txBody>
      </p:sp>
      <p:sp>
        <p:nvSpPr>
          <p:cNvPr id="50" name="TextBox 49">
            <a:extLst>
              <a:ext uri="{FF2B5EF4-FFF2-40B4-BE49-F238E27FC236}">
                <a16:creationId xmlns:a16="http://schemas.microsoft.com/office/drawing/2014/main" id="{5257ABA1-E06D-0C18-CA59-9C9E3C8D1BAF}"/>
              </a:ext>
            </a:extLst>
          </p:cNvPr>
          <p:cNvSpPr txBox="1"/>
          <p:nvPr/>
        </p:nvSpPr>
        <p:spPr>
          <a:xfrm>
            <a:off x="6023644" y="3141643"/>
            <a:ext cx="2083003"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20000"/>
              </a:spcBef>
              <a:buClr>
                <a:srgbClr val="053C6D"/>
              </a:buClr>
            </a:pPr>
            <a:r>
              <a:rPr lang="en-US" sz="1600" b="1">
                <a:solidFill>
                  <a:srgbClr val="002060"/>
                </a:solidFill>
                <a:latin typeface="Arial" panose="020B0604020202020204" pitchFamily="34" charset="0"/>
                <a:ea typeface="+mn-lt"/>
                <a:cs typeface="Arial" panose="020B0604020202020204" pitchFamily="34" charset="0"/>
              </a:rPr>
              <a:t>Improves comparability and transparency</a:t>
            </a:r>
          </a:p>
        </p:txBody>
      </p:sp>
      <p:cxnSp>
        <p:nvCxnSpPr>
          <p:cNvPr id="51" name="Straight Connector 50">
            <a:extLst>
              <a:ext uri="{FF2B5EF4-FFF2-40B4-BE49-F238E27FC236}">
                <a16:creationId xmlns:a16="http://schemas.microsoft.com/office/drawing/2014/main" id="{7D4405B6-17E8-05CB-0A21-CC649B9B29F5}"/>
              </a:ext>
            </a:extLst>
          </p:cNvPr>
          <p:cNvCxnSpPr>
            <a:cxnSpLocks/>
          </p:cNvCxnSpPr>
          <p:nvPr/>
        </p:nvCxnSpPr>
        <p:spPr>
          <a:xfrm>
            <a:off x="6096000" y="4152037"/>
            <a:ext cx="1987732" cy="0"/>
          </a:xfrm>
          <a:prstGeom prst="line">
            <a:avLst/>
          </a:prstGeom>
          <a:ln w="19050">
            <a:solidFill>
              <a:schemeClr val="accent1">
                <a:lumMod val="60000"/>
                <a:lumOff val="40000"/>
              </a:schemeClr>
            </a:solidFill>
            <a:prstDash val="lgDash"/>
          </a:ln>
        </p:spPr>
        <p:style>
          <a:lnRef idx="1">
            <a:schemeClr val="accent1"/>
          </a:lnRef>
          <a:fillRef idx="0">
            <a:schemeClr val="accent1"/>
          </a:fillRef>
          <a:effectRef idx="0">
            <a:schemeClr val="accent1"/>
          </a:effectRef>
          <a:fontRef idx="minor">
            <a:schemeClr val="tx1"/>
          </a:fontRef>
        </p:style>
      </p:cxnSp>
      <p:sp>
        <p:nvSpPr>
          <p:cNvPr id="73" name="Rectangle 2">
            <a:extLst>
              <a:ext uri="{FF2B5EF4-FFF2-40B4-BE49-F238E27FC236}">
                <a16:creationId xmlns:a16="http://schemas.microsoft.com/office/drawing/2014/main" id="{B10E36E4-94EC-F405-054E-CE2F2449FC73}"/>
              </a:ext>
            </a:extLst>
          </p:cNvPr>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Objectives</a:t>
            </a:r>
            <a:endParaRPr lang="en-US" altLang="en-US" sz="2800" kern="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211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Balance Sheet View</a:t>
            </a:r>
            <a:endParaRPr lang="en-US" altLang="en-US" sz="2800" kern="0">
              <a:solidFill>
                <a:srgbClr val="00206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
        <p:nvSpPr>
          <p:cNvPr id="6" name="TextBox 5">
            <a:extLst>
              <a:ext uri="{FF2B5EF4-FFF2-40B4-BE49-F238E27FC236}">
                <a16:creationId xmlns:a16="http://schemas.microsoft.com/office/drawing/2014/main" id="{ADE94927-C4D4-5E33-9645-82CE3FA7702A}"/>
              </a:ext>
            </a:extLst>
          </p:cNvPr>
          <p:cNvSpPr txBox="1"/>
          <p:nvPr/>
        </p:nvSpPr>
        <p:spPr>
          <a:xfrm>
            <a:off x="7798085" y="1771542"/>
            <a:ext cx="4249981" cy="3200876"/>
          </a:xfrm>
          <a:prstGeom prst="rect">
            <a:avLst/>
          </a:prstGeom>
          <a:noFill/>
        </p:spPr>
        <p:txBody>
          <a:bodyPr wrap="square" rtlCol="0">
            <a:spAutoFit/>
          </a:bodyPr>
          <a:lstStyle/>
          <a:p>
            <a:pPr marL="342900" indent="-342900" algn="just">
              <a:buFont typeface="Arial" panose="020B0604020202020204" pitchFamily="34" charset="0"/>
              <a:buChar char="•"/>
            </a:pPr>
            <a:r>
              <a:rPr lang="en-US">
                <a:solidFill>
                  <a:srgbClr val="002060"/>
                </a:solidFill>
                <a:latin typeface="Arial" panose="020B0604020202020204" pitchFamily="34" charset="0"/>
                <a:cs typeface="Arial" panose="020B0604020202020204" pitchFamily="34" charset="0"/>
              </a:rPr>
              <a:t>RBC views the balance sheet in perspective of enabling the assessment of capital adequacy</a:t>
            </a:r>
          </a:p>
          <a:p>
            <a:pPr algn="just"/>
            <a:endParaRPr lang="en-US">
              <a:solidFill>
                <a:srgbClr val="00206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a:solidFill>
                  <a:srgbClr val="002060"/>
                </a:solidFill>
                <a:latin typeface="Arial" panose="020B0604020202020204" pitchFamily="34" charset="0"/>
                <a:cs typeface="Arial" panose="020B0604020202020204" pitchFamily="34" charset="0"/>
              </a:rPr>
              <a:t>IFRS views the balance in perspective of increasing comparability, transparency and quality of financial statements</a:t>
            </a:r>
          </a:p>
          <a:p>
            <a:pPr marL="342900" indent="-342900" algn="just">
              <a:buFont typeface="Arial" panose="020B0604020202020204" pitchFamily="34" charset="0"/>
              <a:buChar char="•"/>
            </a:pPr>
            <a:endParaRPr lang="en-US" sz="1000">
              <a:solidFill>
                <a:srgbClr val="002060"/>
              </a:solidFill>
              <a:latin typeface="Arial" panose="020B0604020202020204" pitchFamily="34" charset="0"/>
              <a:cs typeface="Arial" panose="020B0604020202020204" pitchFamily="34" charset="0"/>
            </a:endParaRPr>
          </a:p>
          <a:p>
            <a:pPr marL="800041" lvl="1" indent="-342900">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IFRS valuation incorporates Contract Service Margin (CSM) to defer profits on unearned portion</a:t>
            </a:r>
          </a:p>
        </p:txBody>
      </p:sp>
      <p:graphicFrame>
        <p:nvGraphicFramePr>
          <p:cNvPr id="23" name="Chart 22">
            <a:extLst>
              <a:ext uri="{FF2B5EF4-FFF2-40B4-BE49-F238E27FC236}">
                <a16:creationId xmlns:a16="http://schemas.microsoft.com/office/drawing/2014/main" id="{E7CECBEB-4180-6632-C13A-47C49644170D}"/>
              </a:ext>
            </a:extLst>
          </p:cNvPr>
          <p:cNvGraphicFramePr>
            <a:graphicFrameLocks/>
          </p:cNvGraphicFramePr>
          <p:nvPr>
            <p:extLst>
              <p:ext uri="{D42A27DB-BD31-4B8C-83A1-F6EECF244321}">
                <p14:modId xmlns:p14="http://schemas.microsoft.com/office/powerpoint/2010/main" val="2088470158"/>
              </p:ext>
            </p:extLst>
          </p:nvPr>
        </p:nvGraphicFramePr>
        <p:xfrm>
          <a:off x="1244886" y="2189502"/>
          <a:ext cx="6553200" cy="3731791"/>
        </p:xfrm>
        <a:graphic>
          <a:graphicData uri="http://schemas.openxmlformats.org/drawingml/2006/chart">
            <c:chart xmlns:c="http://schemas.openxmlformats.org/drawingml/2006/chart" xmlns:r="http://schemas.openxmlformats.org/officeDocument/2006/relationships" r:id="rId6"/>
          </a:graphicData>
        </a:graphic>
      </p:graphicFrame>
      <p:sp>
        <p:nvSpPr>
          <p:cNvPr id="26" name="Text Placeholder 6">
            <a:extLst>
              <a:ext uri="{FF2B5EF4-FFF2-40B4-BE49-F238E27FC236}">
                <a16:creationId xmlns:a16="http://schemas.microsoft.com/office/drawing/2014/main" id="{10B58643-979B-A8F2-F23B-187670885827}"/>
              </a:ext>
            </a:extLst>
          </p:cNvPr>
          <p:cNvSpPr txBox="1">
            <a:spLocks/>
          </p:cNvSpPr>
          <p:nvPr/>
        </p:nvSpPr>
        <p:spPr>
          <a:xfrm rot="16200000">
            <a:off x="5938877" y="4084541"/>
            <a:ext cx="3105475" cy="409170"/>
          </a:xfrm>
          <a:prstGeom prst="rect">
            <a:avLst/>
          </a:prstGeom>
          <a:ln w="12700">
            <a:solidFill>
              <a:schemeClr val="tx1"/>
            </a:solidFill>
          </a:ln>
        </p:spPr>
        <p:style>
          <a:lnRef idx="2">
            <a:schemeClr val="accent3"/>
          </a:lnRef>
          <a:fillRef idx="1">
            <a:schemeClr val="lt1"/>
          </a:fillRef>
          <a:effectRef idx="0">
            <a:schemeClr val="accent3"/>
          </a:effectRef>
          <a:fontRef idx="minor">
            <a:schemeClr val="dk1"/>
          </a:fontRef>
        </p:style>
        <p:txBody>
          <a:bodyPr lIns="91428" tIns="45715" rIns="91428" bIns="45715" anchor="ctr"/>
          <a:lstStyle>
            <a:lvl1pPr marL="342857" indent="-342857" algn="l" defTabSz="914285" rtl="0" eaLnBrk="1" latinLnBrk="0" hangingPunct="1">
              <a:spcBef>
                <a:spcPct val="20000"/>
              </a:spcBef>
              <a:buFont typeface="Arial" pitchFamily="34" charset="0"/>
              <a:buChar char="•"/>
              <a:defRPr sz="2400" kern="1200">
                <a:solidFill>
                  <a:schemeClr val="accent3"/>
                </a:solidFill>
                <a:latin typeface="Arial" panose="020B0604020202020204" pitchFamily="34" charset="0"/>
                <a:ea typeface="+mn-ea"/>
                <a:cs typeface="Arial" panose="020B0604020202020204" pitchFamily="34" charset="0"/>
              </a:defRPr>
            </a:lvl1pPr>
            <a:lvl2pPr marL="687304" indent="-342857" algn="l" defTabSz="914285" rtl="0" eaLnBrk="1" latinLnBrk="0" hangingPunct="1">
              <a:spcBef>
                <a:spcPct val="20000"/>
              </a:spcBef>
              <a:buFont typeface="Arial" pitchFamily="34" charset="0"/>
              <a:buChar char="•"/>
              <a:tabLst>
                <a:tab pos="687304" algn="l"/>
              </a:tabLst>
              <a:defRPr sz="2200" kern="1200">
                <a:solidFill>
                  <a:schemeClr val="accent3"/>
                </a:solidFill>
                <a:latin typeface="Zurich BT" pitchFamily="34" charset="0"/>
                <a:ea typeface="+mn-ea"/>
                <a:cs typeface="+mn-cs"/>
              </a:defRPr>
            </a:lvl2pPr>
            <a:lvl3pPr marL="1142856"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3pPr>
            <a:lvl4pPr marL="1600000"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4pPr>
            <a:lvl5pPr marL="2057143"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5pPr>
            <a:lvl6pPr marL="2514287"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28"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72"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15"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1300" b="1">
                <a:solidFill>
                  <a:schemeClr val="tx2"/>
                </a:solidFill>
              </a:rPr>
              <a:t>Technical Provisions under IFRS</a:t>
            </a:r>
          </a:p>
        </p:txBody>
      </p:sp>
      <p:sp>
        <p:nvSpPr>
          <p:cNvPr id="27" name="Right Brace 26">
            <a:extLst>
              <a:ext uri="{FF2B5EF4-FFF2-40B4-BE49-F238E27FC236}">
                <a16:creationId xmlns:a16="http://schemas.microsoft.com/office/drawing/2014/main" id="{A3DB77ED-45F9-3756-4627-60A762E9E68C}"/>
              </a:ext>
            </a:extLst>
          </p:cNvPr>
          <p:cNvSpPr/>
          <p:nvPr/>
        </p:nvSpPr>
        <p:spPr>
          <a:xfrm>
            <a:off x="6982229" y="3293397"/>
            <a:ext cx="304800" cy="2514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28" name="Text Placeholder 6">
            <a:extLst>
              <a:ext uri="{FF2B5EF4-FFF2-40B4-BE49-F238E27FC236}">
                <a16:creationId xmlns:a16="http://schemas.microsoft.com/office/drawing/2014/main" id="{7BCB028B-4C1D-9170-5FC4-394E3B8E68A8}"/>
              </a:ext>
            </a:extLst>
          </p:cNvPr>
          <p:cNvSpPr txBox="1">
            <a:spLocks/>
          </p:cNvSpPr>
          <p:nvPr/>
        </p:nvSpPr>
        <p:spPr>
          <a:xfrm rot="16200000">
            <a:off x="5938878" y="4084541"/>
            <a:ext cx="3105475" cy="409170"/>
          </a:xfrm>
          <a:prstGeom prst="rect">
            <a:avLst/>
          </a:prstGeom>
          <a:ln w="12700">
            <a:solidFill>
              <a:schemeClr val="tx1"/>
            </a:solidFill>
          </a:ln>
        </p:spPr>
        <p:style>
          <a:lnRef idx="2">
            <a:schemeClr val="accent3"/>
          </a:lnRef>
          <a:fillRef idx="1">
            <a:schemeClr val="lt1"/>
          </a:fillRef>
          <a:effectRef idx="0">
            <a:schemeClr val="accent3"/>
          </a:effectRef>
          <a:fontRef idx="minor">
            <a:schemeClr val="dk1"/>
          </a:fontRef>
        </p:style>
        <p:txBody>
          <a:bodyPr lIns="91428" tIns="45715" rIns="91428" bIns="45715" anchor="ctr"/>
          <a:lstStyle>
            <a:lvl1pPr marL="342857" indent="-342857" algn="l" defTabSz="914285" rtl="0" eaLnBrk="1" latinLnBrk="0" hangingPunct="1">
              <a:spcBef>
                <a:spcPct val="20000"/>
              </a:spcBef>
              <a:buFont typeface="Arial" pitchFamily="34" charset="0"/>
              <a:buChar char="•"/>
              <a:defRPr sz="2400" kern="1200">
                <a:solidFill>
                  <a:schemeClr val="accent3"/>
                </a:solidFill>
                <a:latin typeface="Arial" panose="020B0604020202020204" pitchFamily="34" charset="0"/>
                <a:ea typeface="+mn-ea"/>
                <a:cs typeface="Arial" panose="020B0604020202020204" pitchFamily="34" charset="0"/>
              </a:defRPr>
            </a:lvl1pPr>
            <a:lvl2pPr marL="687304" indent="-342857" algn="l" defTabSz="914285" rtl="0" eaLnBrk="1" latinLnBrk="0" hangingPunct="1">
              <a:spcBef>
                <a:spcPct val="20000"/>
              </a:spcBef>
              <a:buFont typeface="Arial" pitchFamily="34" charset="0"/>
              <a:buChar char="•"/>
              <a:tabLst>
                <a:tab pos="687304" algn="l"/>
              </a:tabLst>
              <a:defRPr sz="2200" kern="1200">
                <a:solidFill>
                  <a:schemeClr val="accent3"/>
                </a:solidFill>
                <a:latin typeface="Zurich BT" pitchFamily="34" charset="0"/>
                <a:ea typeface="+mn-ea"/>
                <a:cs typeface="+mn-cs"/>
              </a:defRPr>
            </a:lvl2pPr>
            <a:lvl3pPr marL="1142856"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3pPr>
            <a:lvl4pPr marL="1600000"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4pPr>
            <a:lvl5pPr marL="2057143"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5pPr>
            <a:lvl6pPr marL="2514287"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28"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72"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15"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1300" b="1">
                <a:solidFill>
                  <a:schemeClr val="tx2"/>
                </a:solidFill>
              </a:rPr>
              <a:t>Technical Provisions under IFRS</a:t>
            </a:r>
          </a:p>
        </p:txBody>
      </p:sp>
      <p:sp>
        <p:nvSpPr>
          <p:cNvPr id="52" name="Right Brace 51">
            <a:extLst>
              <a:ext uri="{FF2B5EF4-FFF2-40B4-BE49-F238E27FC236}">
                <a16:creationId xmlns:a16="http://schemas.microsoft.com/office/drawing/2014/main" id="{8696F7FB-342E-7CA3-094C-FB236E263994}"/>
              </a:ext>
            </a:extLst>
          </p:cNvPr>
          <p:cNvSpPr/>
          <p:nvPr/>
        </p:nvSpPr>
        <p:spPr>
          <a:xfrm>
            <a:off x="6982230" y="3293397"/>
            <a:ext cx="304800" cy="2514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53" name="Text Placeholder 6">
            <a:extLst>
              <a:ext uri="{FF2B5EF4-FFF2-40B4-BE49-F238E27FC236}">
                <a16:creationId xmlns:a16="http://schemas.microsoft.com/office/drawing/2014/main" id="{69555005-AB7E-ACAF-52EA-077971311C8E}"/>
              </a:ext>
            </a:extLst>
          </p:cNvPr>
          <p:cNvSpPr txBox="1">
            <a:spLocks/>
          </p:cNvSpPr>
          <p:nvPr/>
        </p:nvSpPr>
        <p:spPr>
          <a:xfrm rot="16200000">
            <a:off x="3833448" y="4091353"/>
            <a:ext cx="3105475" cy="409170"/>
          </a:xfrm>
          <a:prstGeom prst="rect">
            <a:avLst/>
          </a:prstGeom>
          <a:ln w="12700">
            <a:solidFill>
              <a:schemeClr val="tx1"/>
            </a:solidFill>
          </a:ln>
        </p:spPr>
        <p:style>
          <a:lnRef idx="2">
            <a:schemeClr val="accent3"/>
          </a:lnRef>
          <a:fillRef idx="1">
            <a:schemeClr val="lt1"/>
          </a:fillRef>
          <a:effectRef idx="0">
            <a:schemeClr val="accent3"/>
          </a:effectRef>
          <a:fontRef idx="minor">
            <a:schemeClr val="dk1"/>
          </a:fontRef>
        </p:style>
        <p:txBody>
          <a:bodyPr lIns="91428" tIns="45715" rIns="91428" bIns="45715" anchor="ctr"/>
          <a:lstStyle>
            <a:lvl1pPr marL="342857" indent="-342857" algn="l" defTabSz="914285" rtl="0" eaLnBrk="1" latinLnBrk="0" hangingPunct="1">
              <a:spcBef>
                <a:spcPct val="20000"/>
              </a:spcBef>
              <a:buFont typeface="Arial" pitchFamily="34" charset="0"/>
              <a:buChar char="•"/>
              <a:defRPr sz="2400" kern="1200">
                <a:solidFill>
                  <a:schemeClr val="accent3"/>
                </a:solidFill>
                <a:latin typeface="Arial" panose="020B0604020202020204" pitchFamily="34" charset="0"/>
                <a:ea typeface="+mn-ea"/>
                <a:cs typeface="Arial" panose="020B0604020202020204" pitchFamily="34" charset="0"/>
              </a:defRPr>
            </a:lvl1pPr>
            <a:lvl2pPr marL="687304" indent="-342857" algn="l" defTabSz="914285" rtl="0" eaLnBrk="1" latinLnBrk="0" hangingPunct="1">
              <a:spcBef>
                <a:spcPct val="20000"/>
              </a:spcBef>
              <a:buFont typeface="Arial" pitchFamily="34" charset="0"/>
              <a:buChar char="•"/>
              <a:tabLst>
                <a:tab pos="687304" algn="l"/>
              </a:tabLst>
              <a:defRPr sz="2200" kern="1200">
                <a:solidFill>
                  <a:schemeClr val="accent3"/>
                </a:solidFill>
                <a:latin typeface="Zurich BT" pitchFamily="34" charset="0"/>
                <a:ea typeface="+mn-ea"/>
                <a:cs typeface="+mn-cs"/>
              </a:defRPr>
            </a:lvl2pPr>
            <a:lvl3pPr marL="1142856"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3pPr>
            <a:lvl4pPr marL="1600000"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4pPr>
            <a:lvl5pPr marL="2057143"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5pPr>
            <a:lvl6pPr marL="2514287"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28"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72"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15"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1300" b="1">
                <a:solidFill>
                  <a:schemeClr val="tx2"/>
                </a:solidFill>
              </a:rPr>
              <a:t>Technical Provisions under RBC</a:t>
            </a:r>
          </a:p>
        </p:txBody>
      </p:sp>
      <p:sp>
        <p:nvSpPr>
          <p:cNvPr id="54" name="Right Brace 53">
            <a:extLst>
              <a:ext uri="{FF2B5EF4-FFF2-40B4-BE49-F238E27FC236}">
                <a16:creationId xmlns:a16="http://schemas.microsoft.com/office/drawing/2014/main" id="{8F3BD2F0-BFB2-9F8C-66AB-35BE82EC0EA6}"/>
              </a:ext>
            </a:extLst>
          </p:cNvPr>
          <p:cNvSpPr/>
          <p:nvPr/>
        </p:nvSpPr>
        <p:spPr>
          <a:xfrm>
            <a:off x="4876800" y="3200400"/>
            <a:ext cx="304799" cy="26144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cxnSp>
        <p:nvCxnSpPr>
          <p:cNvPr id="59" name="Straight Connector 58">
            <a:extLst>
              <a:ext uri="{FF2B5EF4-FFF2-40B4-BE49-F238E27FC236}">
                <a16:creationId xmlns:a16="http://schemas.microsoft.com/office/drawing/2014/main" id="{CA8947F7-A9BE-969E-A77E-EC02EEA19005}"/>
              </a:ext>
            </a:extLst>
          </p:cNvPr>
          <p:cNvCxnSpPr>
            <a:cxnSpLocks/>
          </p:cNvCxnSpPr>
          <p:nvPr/>
        </p:nvCxnSpPr>
        <p:spPr>
          <a:xfrm>
            <a:off x="4037174" y="2156953"/>
            <a:ext cx="9178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 Placeholder 6">
            <a:extLst>
              <a:ext uri="{FF2B5EF4-FFF2-40B4-BE49-F238E27FC236}">
                <a16:creationId xmlns:a16="http://schemas.microsoft.com/office/drawing/2014/main" id="{6060E4CB-EFCF-7C54-07A2-AFD8BE7963A0}"/>
              </a:ext>
            </a:extLst>
          </p:cNvPr>
          <p:cNvSpPr txBox="1">
            <a:spLocks/>
          </p:cNvSpPr>
          <p:nvPr/>
        </p:nvSpPr>
        <p:spPr>
          <a:xfrm>
            <a:off x="4037174" y="1547355"/>
            <a:ext cx="917825" cy="599174"/>
          </a:xfrm>
          <a:prstGeom prst="rect">
            <a:avLst/>
          </a:prstGeom>
          <a:solidFill>
            <a:schemeClr val="bg1">
              <a:lumMod val="85000"/>
            </a:schemeClr>
          </a:solidFill>
          <a:ln>
            <a:noFill/>
          </a:ln>
        </p:spPr>
        <p:style>
          <a:lnRef idx="2">
            <a:schemeClr val="accent2"/>
          </a:lnRef>
          <a:fillRef idx="1">
            <a:schemeClr val="lt1"/>
          </a:fillRef>
          <a:effectRef idx="0">
            <a:schemeClr val="accent2"/>
          </a:effectRef>
          <a:fontRef idx="minor">
            <a:schemeClr val="dk1"/>
          </a:fontRef>
        </p:style>
        <p:txBody>
          <a:bodyPr lIns="91428" tIns="45715" rIns="91428" bIns="45715" anchor="ctr"/>
          <a:lstStyle>
            <a:lvl1pPr marL="342857" indent="-342857" algn="l" defTabSz="914285" rtl="0" eaLnBrk="1" latinLnBrk="0" hangingPunct="1">
              <a:spcBef>
                <a:spcPct val="20000"/>
              </a:spcBef>
              <a:buFont typeface="Arial" pitchFamily="34" charset="0"/>
              <a:buChar char="•"/>
              <a:defRPr sz="2400" kern="1200">
                <a:solidFill>
                  <a:schemeClr val="accent3"/>
                </a:solidFill>
                <a:latin typeface="Arial" panose="020B0604020202020204" pitchFamily="34" charset="0"/>
                <a:ea typeface="+mn-ea"/>
                <a:cs typeface="Arial" panose="020B0604020202020204" pitchFamily="34" charset="0"/>
              </a:defRPr>
            </a:lvl1pPr>
            <a:lvl2pPr marL="687304" indent="-342857" algn="l" defTabSz="914285" rtl="0" eaLnBrk="1" latinLnBrk="0" hangingPunct="1">
              <a:spcBef>
                <a:spcPct val="20000"/>
              </a:spcBef>
              <a:buFont typeface="Arial" pitchFamily="34" charset="0"/>
              <a:buChar char="•"/>
              <a:tabLst>
                <a:tab pos="687304" algn="l"/>
              </a:tabLst>
              <a:defRPr sz="2200" kern="1200">
                <a:solidFill>
                  <a:schemeClr val="accent3"/>
                </a:solidFill>
                <a:latin typeface="Zurich BT" pitchFamily="34" charset="0"/>
                <a:ea typeface="+mn-ea"/>
                <a:cs typeface="+mn-cs"/>
              </a:defRPr>
            </a:lvl2pPr>
            <a:lvl3pPr marL="1142856"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3pPr>
            <a:lvl4pPr marL="1600000"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4pPr>
            <a:lvl5pPr marL="2057143"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5pPr>
            <a:lvl6pPr marL="2514287"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28"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72"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15"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1200" b="1">
                <a:solidFill>
                  <a:schemeClr val="accent6"/>
                </a:solidFill>
              </a:rPr>
              <a:t>Liabilities under RBC</a:t>
            </a:r>
          </a:p>
        </p:txBody>
      </p:sp>
      <p:cxnSp>
        <p:nvCxnSpPr>
          <p:cNvPr id="64" name="Straight Connector 63">
            <a:extLst>
              <a:ext uri="{FF2B5EF4-FFF2-40B4-BE49-F238E27FC236}">
                <a16:creationId xmlns:a16="http://schemas.microsoft.com/office/drawing/2014/main" id="{30975221-D33E-E5D7-688F-EF6BA4257DDC}"/>
              </a:ext>
            </a:extLst>
          </p:cNvPr>
          <p:cNvCxnSpPr>
            <a:cxnSpLocks/>
          </p:cNvCxnSpPr>
          <p:nvPr/>
        </p:nvCxnSpPr>
        <p:spPr>
          <a:xfrm>
            <a:off x="6096000" y="2156953"/>
            <a:ext cx="9178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 Placeholder 6">
            <a:extLst>
              <a:ext uri="{FF2B5EF4-FFF2-40B4-BE49-F238E27FC236}">
                <a16:creationId xmlns:a16="http://schemas.microsoft.com/office/drawing/2014/main" id="{600BF301-BA55-CBD4-FAF6-6526D4193607}"/>
              </a:ext>
            </a:extLst>
          </p:cNvPr>
          <p:cNvSpPr txBox="1">
            <a:spLocks/>
          </p:cNvSpPr>
          <p:nvPr/>
        </p:nvSpPr>
        <p:spPr>
          <a:xfrm>
            <a:off x="6096000" y="1547355"/>
            <a:ext cx="917825" cy="599174"/>
          </a:xfrm>
          <a:prstGeom prst="rect">
            <a:avLst/>
          </a:prstGeom>
          <a:solidFill>
            <a:schemeClr val="bg1">
              <a:lumMod val="85000"/>
            </a:schemeClr>
          </a:solidFill>
          <a:ln>
            <a:noFill/>
          </a:ln>
        </p:spPr>
        <p:style>
          <a:lnRef idx="2">
            <a:schemeClr val="accent2"/>
          </a:lnRef>
          <a:fillRef idx="1">
            <a:schemeClr val="lt1"/>
          </a:fillRef>
          <a:effectRef idx="0">
            <a:schemeClr val="accent2"/>
          </a:effectRef>
          <a:fontRef idx="minor">
            <a:schemeClr val="dk1"/>
          </a:fontRef>
        </p:style>
        <p:txBody>
          <a:bodyPr lIns="91428" tIns="45715" rIns="91428" bIns="45715" anchor="ctr"/>
          <a:lstStyle>
            <a:lvl1pPr marL="342857" indent="-342857" algn="l" defTabSz="914285" rtl="0" eaLnBrk="1" latinLnBrk="0" hangingPunct="1">
              <a:spcBef>
                <a:spcPct val="20000"/>
              </a:spcBef>
              <a:buFont typeface="Arial" pitchFamily="34" charset="0"/>
              <a:buChar char="•"/>
              <a:defRPr sz="2400" kern="1200">
                <a:solidFill>
                  <a:schemeClr val="accent3"/>
                </a:solidFill>
                <a:latin typeface="Arial" panose="020B0604020202020204" pitchFamily="34" charset="0"/>
                <a:ea typeface="+mn-ea"/>
                <a:cs typeface="Arial" panose="020B0604020202020204" pitchFamily="34" charset="0"/>
              </a:defRPr>
            </a:lvl1pPr>
            <a:lvl2pPr marL="687304" indent="-342857" algn="l" defTabSz="914285" rtl="0" eaLnBrk="1" latinLnBrk="0" hangingPunct="1">
              <a:spcBef>
                <a:spcPct val="20000"/>
              </a:spcBef>
              <a:buFont typeface="Arial" pitchFamily="34" charset="0"/>
              <a:buChar char="•"/>
              <a:tabLst>
                <a:tab pos="687304" algn="l"/>
              </a:tabLst>
              <a:defRPr sz="2200" kern="1200">
                <a:solidFill>
                  <a:schemeClr val="accent3"/>
                </a:solidFill>
                <a:latin typeface="Zurich BT" pitchFamily="34" charset="0"/>
                <a:ea typeface="+mn-ea"/>
                <a:cs typeface="+mn-cs"/>
              </a:defRPr>
            </a:lvl2pPr>
            <a:lvl3pPr marL="1142856"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3pPr>
            <a:lvl4pPr marL="1600000"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4pPr>
            <a:lvl5pPr marL="2057143"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5pPr>
            <a:lvl6pPr marL="2514287"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28"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72"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15"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1200" b="1">
                <a:solidFill>
                  <a:schemeClr val="accent6"/>
                </a:solidFill>
              </a:rPr>
              <a:t>Liabilities under IFRS</a:t>
            </a:r>
          </a:p>
        </p:txBody>
      </p:sp>
      <p:cxnSp>
        <p:nvCxnSpPr>
          <p:cNvPr id="66" name="Straight Connector 65">
            <a:extLst>
              <a:ext uri="{FF2B5EF4-FFF2-40B4-BE49-F238E27FC236}">
                <a16:creationId xmlns:a16="http://schemas.microsoft.com/office/drawing/2014/main" id="{4FF24F31-05BC-8F6F-9599-78569849F3AF}"/>
              </a:ext>
            </a:extLst>
          </p:cNvPr>
          <p:cNvCxnSpPr>
            <a:cxnSpLocks/>
          </p:cNvCxnSpPr>
          <p:nvPr/>
        </p:nvCxnSpPr>
        <p:spPr>
          <a:xfrm>
            <a:off x="1901575" y="2146512"/>
            <a:ext cx="9178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 Placeholder 6">
            <a:extLst>
              <a:ext uri="{FF2B5EF4-FFF2-40B4-BE49-F238E27FC236}">
                <a16:creationId xmlns:a16="http://schemas.microsoft.com/office/drawing/2014/main" id="{30CC5AAD-D4DF-9434-6FED-E47C422D136F}"/>
              </a:ext>
            </a:extLst>
          </p:cNvPr>
          <p:cNvSpPr txBox="1">
            <a:spLocks/>
          </p:cNvSpPr>
          <p:nvPr/>
        </p:nvSpPr>
        <p:spPr>
          <a:xfrm>
            <a:off x="1901575" y="1536914"/>
            <a:ext cx="917825" cy="599174"/>
          </a:xfrm>
          <a:prstGeom prst="rect">
            <a:avLst/>
          </a:prstGeom>
          <a:solidFill>
            <a:schemeClr val="bg1">
              <a:lumMod val="85000"/>
            </a:schemeClr>
          </a:solidFill>
          <a:ln>
            <a:noFill/>
          </a:ln>
        </p:spPr>
        <p:style>
          <a:lnRef idx="2">
            <a:schemeClr val="accent2"/>
          </a:lnRef>
          <a:fillRef idx="1">
            <a:schemeClr val="lt1"/>
          </a:fillRef>
          <a:effectRef idx="0">
            <a:schemeClr val="accent2"/>
          </a:effectRef>
          <a:fontRef idx="minor">
            <a:schemeClr val="dk1"/>
          </a:fontRef>
        </p:style>
        <p:txBody>
          <a:bodyPr lIns="91428" tIns="45715" rIns="91428" bIns="45715" anchor="ctr"/>
          <a:lstStyle>
            <a:lvl1pPr marL="342857" indent="-342857" algn="l" defTabSz="914285" rtl="0" eaLnBrk="1" latinLnBrk="0" hangingPunct="1">
              <a:spcBef>
                <a:spcPct val="20000"/>
              </a:spcBef>
              <a:buFont typeface="Arial" pitchFamily="34" charset="0"/>
              <a:buChar char="•"/>
              <a:defRPr sz="2400" kern="1200">
                <a:solidFill>
                  <a:schemeClr val="accent3"/>
                </a:solidFill>
                <a:latin typeface="Arial" panose="020B0604020202020204" pitchFamily="34" charset="0"/>
                <a:ea typeface="+mn-ea"/>
                <a:cs typeface="Arial" panose="020B0604020202020204" pitchFamily="34" charset="0"/>
              </a:defRPr>
            </a:lvl1pPr>
            <a:lvl2pPr marL="687304" indent="-342857" algn="l" defTabSz="914285" rtl="0" eaLnBrk="1" latinLnBrk="0" hangingPunct="1">
              <a:spcBef>
                <a:spcPct val="20000"/>
              </a:spcBef>
              <a:buFont typeface="Arial" pitchFamily="34" charset="0"/>
              <a:buChar char="•"/>
              <a:tabLst>
                <a:tab pos="687304" algn="l"/>
              </a:tabLst>
              <a:defRPr sz="2200" kern="1200">
                <a:solidFill>
                  <a:schemeClr val="accent3"/>
                </a:solidFill>
                <a:latin typeface="Zurich BT" pitchFamily="34" charset="0"/>
                <a:ea typeface="+mn-ea"/>
                <a:cs typeface="+mn-cs"/>
              </a:defRPr>
            </a:lvl2pPr>
            <a:lvl3pPr marL="1142856"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3pPr>
            <a:lvl4pPr marL="1600000"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4pPr>
            <a:lvl5pPr marL="2057143" indent="-228572" algn="l" defTabSz="914285" rtl="0" eaLnBrk="1" latinLnBrk="0" hangingPunct="1">
              <a:spcBef>
                <a:spcPct val="20000"/>
              </a:spcBef>
              <a:buFont typeface="Arial" pitchFamily="34" charset="0"/>
              <a:buChar char="»"/>
              <a:defRPr sz="2400" kern="1200">
                <a:solidFill>
                  <a:srgbClr val="053C6C"/>
                </a:solidFill>
                <a:latin typeface="Zurich BT" pitchFamily="34" charset="0"/>
                <a:ea typeface="+mn-ea"/>
                <a:cs typeface="+mn-cs"/>
              </a:defRPr>
            </a:lvl5pPr>
            <a:lvl6pPr marL="2514287"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28"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72"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15"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1200" b="1">
                <a:solidFill>
                  <a:schemeClr val="accent6"/>
                </a:solidFill>
              </a:rPr>
              <a:t>Assets</a:t>
            </a:r>
          </a:p>
        </p:txBody>
      </p:sp>
    </p:spTree>
    <p:extLst>
      <p:ext uri="{BB962C8B-B14F-4D97-AF65-F5344CB8AC3E}">
        <p14:creationId xmlns:p14="http://schemas.microsoft.com/office/powerpoint/2010/main" val="3954696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dirty="0">
                <a:solidFill>
                  <a:srgbClr val="002060"/>
                </a:solidFill>
                <a:latin typeface="Arial" panose="020B0604020202020204" pitchFamily="34" charset="0"/>
                <a:cs typeface="Arial" panose="020B0604020202020204" pitchFamily="34" charset="0"/>
              </a:rPr>
              <a:t>Risk Based Capital vs IFRS</a:t>
            </a:r>
          </a:p>
          <a:p>
            <a:pPr algn="l"/>
            <a:r>
              <a:rPr lang="en-US" altLang="en-US" sz="2800" dirty="0">
                <a:solidFill>
                  <a:srgbClr val="002060"/>
                </a:solidFill>
                <a:latin typeface="Arial" panose="020B0604020202020204" pitchFamily="34" charset="0"/>
                <a:cs typeface="Arial" panose="020B0604020202020204" pitchFamily="34" charset="0"/>
              </a:rPr>
              <a:t>Balance Sheets</a:t>
            </a:r>
            <a:endParaRPr lang="en-US" altLang="en-US" sz="2800" b="1" kern="0" dirty="0">
              <a:solidFill>
                <a:srgbClr val="FF000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
        <p:nvSpPr>
          <p:cNvPr id="6" name="Rectangle 5">
            <a:extLst>
              <a:ext uri="{FF2B5EF4-FFF2-40B4-BE49-F238E27FC236}">
                <a16:creationId xmlns:a16="http://schemas.microsoft.com/office/drawing/2014/main" id="{7086DD8A-7346-509B-7428-4F019BB59415}"/>
              </a:ext>
            </a:extLst>
          </p:cNvPr>
          <p:cNvSpPr/>
          <p:nvPr/>
        </p:nvSpPr>
        <p:spPr>
          <a:xfrm>
            <a:off x="1997611" y="1524457"/>
            <a:ext cx="9908136"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lang="en-IN"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Major Similarities and Differences (details in subsequent slides)</a:t>
            </a:r>
            <a:endParaRPr kumimoji="0" lang="en-IN" sz="1400" b="1"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p:txBody>
      </p:sp>
      <p:graphicFrame>
        <p:nvGraphicFramePr>
          <p:cNvPr id="10" name="Table 10">
            <a:extLst>
              <a:ext uri="{FF2B5EF4-FFF2-40B4-BE49-F238E27FC236}">
                <a16:creationId xmlns:a16="http://schemas.microsoft.com/office/drawing/2014/main" id="{5FF581BE-CA96-42F9-CA48-72B6B7FBB672}"/>
              </a:ext>
            </a:extLst>
          </p:cNvPr>
          <p:cNvGraphicFramePr>
            <a:graphicFrameLocks noGrp="1"/>
          </p:cNvGraphicFramePr>
          <p:nvPr>
            <p:extLst>
              <p:ext uri="{D42A27DB-BD31-4B8C-83A1-F6EECF244321}">
                <p14:modId xmlns:p14="http://schemas.microsoft.com/office/powerpoint/2010/main" val="3485609774"/>
              </p:ext>
            </p:extLst>
          </p:nvPr>
        </p:nvGraphicFramePr>
        <p:xfrm>
          <a:off x="1997611" y="2016609"/>
          <a:ext cx="9908136" cy="3216879"/>
        </p:xfrm>
        <a:graphic>
          <a:graphicData uri="http://schemas.openxmlformats.org/drawingml/2006/table">
            <a:tbl>
              <a:tblPr firstRow="1" bandRow="1">
                <a:tableStyleId>{F5AB1C69-6EDB-4FF4-983F-18BD219EF322}</a:tableStyleId>
              </a:tblPr>
              <a:tblGrid>
                <a:gridCol w="4491966">
                  <a:extLst>
                    <a:ext uri="{9D8B030D-6E8A-4147-A177-3AD203B41FA5}">
                      <a16:colId xmlns:a16="http://schemas.microsoft.com/office/drawing/2014/main" val="2679355063"/>
                    </a:ext>
                  </a:extLst>
                </a:gridCol>
                <a:gridCol w="5416170">
                  <a:extLst>
                    <a:ext uri="{9D8B030D-6E8A-4147-A177-3AD203B41FA5}">
                      <a16:colId xmlns:a16="http://schemas.microsoft.com/office/drawing/2014/main" val="448893122"/>
                    </a:ext>
                  </a:extLst>
                </a:gridCol>
              </a:tblGrid>
              <a:tr h="323586">
                <a:tc>
                  <a:txBody>
                    <a:bodyPr/>
                    <a:lstStyle/>
                    <a:p>
                      <a:r>
                        <a:rPr lang="en-US" sz="1400" dirty="0">
                          <a:solidFill>
                            <a:schemeClr val="bg1"/>
                          </a:solidFill>
                          <a:latin typeface="+mj-lt"/>
                        </a:rPr>
                        <a:t>Similarities</a:t>
                      </a:r>
                      <a:endParaRPr lang="en-IN" sz="1400" dirty="0">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400" dirty="0">
                          <a:solidFill>
                            <a:schemeClr val="bg1"/>
                          </a:solidFill>
                          <a:latin typeface="+mj-lt"/>
                        </a:rPr>
                        <a:t>Differences</a:t>
                      </a:r>
                      <a:endParaRPr lang="en-IN" sz="1400" dirty="0">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974397742"/>
                  </a:ext>
                </a:extLst>
              </a:tr>
              <a:tr h="5768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rgbClr val="002060"/>
                          </a:solidFill>
                          <a:effectLst/>
                          <a:latin typeface="+mj-lt"/>
                          <a:ea typeface="+mn-ea"/>
                          <a:cs typeface="+mn-cs"/>
                        </a:rPr>
                        <a:t>Asset</a:t>
                      </a:r>
                      <a:r>
                        <a:rPr lang="en-IN" sz="1400" kern="1200" baseline="0" dirty="0">
                          <a:solidFill>
                            <a:srgbClr val="002060"/>
                          </a:solidFill>
                          <a:effectLst/>
                          <a:latin typeface="+mj-lt"/>
                          <a:ea typeface="+mn-ea"/>
                          <a:cs typeface="+mn-cs"/>
                        </a:rPr>
                        <a:t> valuation on fair values</a:t>
                      </a:r>
                      <a:endParaRPr lang="en-IN" sz="1400" kern="1200" dirty="0">
                        <a:solidFill>
                          <a:srgbClr val="002060"/>
                        </a:solidFill>
                        <a:effectLst/>
                        <a:latin typeface="+mj-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1400" kern="1200" dirty="0">
                          <a:solidFill>
                            <a:srgbClr val="002060"/>
                          </a:solidFill>
                          <a:effectLst/>
                          <a:latin typeface="+mj-lt"/>
                          <a:ea typeface="+mn-ea"/>
                          <a:cs typeface="+mn-cs"/>
                        </a:rPr>
                        <a:t>RBC is generally prescriptive</a:t>
                      </a:r>
                      <a:r>
                        <a:rPr lang="en-IN" sz="1400" kern="1200" baseline="0" dirty="0">
                          <a:solidFill>
                            <a:srgbClr val="002060"/>
                          </a:solidFill>
                          <a:effectLst/>
                          <a:latin typeface="+mj-lt"/>
                          <a:ea typeface="+mn-ea"/>
                          <a:cs typeface="+mn-cs"/>
                        </a:rPr>
                        <a:t> while IFRS is principle-based</a:t>
                      </a:r>
                      <a:endParaRPr lang="en-IN" sz="1400" dirty="0">
                        <a:solidFill>
                          <a:srgbClr val="002060"/>
                        </a:solidFill>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9981484"/>
                  </a:ext>
                </a:extLst>
              </a:tr>
              <a:tr h="8089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rgbClr val="002060"/>
                          </a:solidFill>
                          <a:effectLst/>
                          <a:latin typeface="+mj-lt"/>
                          <a:ea typeface="+mn-ea"/>
                          <a:cs typeface="+mn-cs"/>
                        </a:rPr>
                        <a:t>Value of liabilities based on expected value of future</a:t>
                      </a:r>
                      <a:r>
                        <a:rPr lang="en-IN" sz="1400" kern="1200" baseline="0" dirty="0">
                          <a:solidFill>
                            <a:srgbClr val="002060"/>
                          </a:solidFill>
                          <a:effectLst/>
                          <a:latin typeface="+mj-lt"/>
                          <a:ea typeface="+mn-ea"/>
                          <a:cs typeface="+mn-cs"/>
                        </a:rPr>
                        <a:t> cashflows of the insurance portfolio</a:t>
                      </a:r>
                      <a:endParaRPr lang="en-IN" sz="1400" dirty="0">
                        <a:solidFill>
                          <a:srgbClr val="002060"/>
                        </a:solidFill>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b="0" kern="1200" dirty="0">
                          <a:solidFill>
                            <a:srgbClr val="002060"/>
                          </a:solidFill>
                          <a:effectLst/>
                          <a:latin typeface="+mj-lt"/>
                          <a:ea typeface="+mn-ea"/>
                          <a:cs typeface="+mn-cs"/>
                        </a:rPr>
                        <a:t>Expected future profit</a:t>
                      </a:r>
                      <a:r>
                        <a:rPr lang="en-IN" sz="1400" b="0" kern="1200" baseline="0" dirty="0">
                          <a:solidFill>
                            <a:srgbClr val="002060"/>
                          </a:solidFill>
                          <a:effectLst/>
                          <a:latin typeface="+mj-lt"/>
                          <a:ea typeface="+mn-ea"/>
                          <a:cs typeface="+mn-cs"/>
                        </a:rPr>
                        <a:t> on unexpired exposure is part of “own funds” under RBC.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b="0" kern="1200" baseline="0" dirty="0">
                        <a:solidFill>
                          <a:srgbClr val="002060"/>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400" b="0" kern="1200" dirty="0">
                          <a:solidFill>
                            <a:srgbClr val="002060"/>
                          </a:solidFill>
                          <a:effectLst/>
                          <a:latin typeface="+mj-lt"/>
                          <a:ea typeface="+mn-ea"/>
                          <a:cs typeface="+mn-cs"/>
                        </a:rPr>
                        <a:t>In IFRS, </a:t>
                      </a:r>
                      <a:r>
                        <a:rPr lang="en-US" sz="1400" b="0" kern="1200" dirty="0">
                          <a:solidFill>
                            <a:srgbClr val="002060"/>
                          </a:solidFill>
                          <a:effectLst/>
                          <a:latin typeface="+mj-lt"/>
                          <a:ea typeface="+mn-ea"/>
                          <a:cs typeface="+mn-cs"/>
                        </a:rPr>
                        <a:t>future expected profit is part of the insurance liabilities, contained in the contractual service margin </a:t>
                      </a:r>
                      <a:endParaRPr lang="en-IN" sz="1400" b="0" kern="1200" dirty="0">
                        <a:solidFill>
                          <a:srgbClr val="002060"/>
                        </a:solidFill>
                        <a:effectLst/>
                        <a:latin typeface="+mj-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5369817"/>
                  </a:ext>
                </a:extLst>
              </a:tr>
              <a:tr h="555918">
                <a:tc>
                  <a:txBody>
                    <a:bodyPr/>
                    <a:lstStyle/>
                    <a:p>
                      <a:r>
                        <a:rPr lang="en-IN" sz="1400" kern="1200" dirty="0">
                          <a:solidFill>
                            <a:srgbClr val="002060"/>
                          </a:solidFill>
                          <a:latin typeface="+mj-lt"/>
                          <a:ea typeface="+mn-ea"/>
                          <a:cs typeface="+mn-cs"/>
                        </a:rPr>
                        <a:t>Best Estimate is probability weighted average of full range of all possible outcomes;</a:t>
                      </a:r>
                    </a:p>
                    <a:p>
                      <a:endParaRPr lang="en-IN" sz="1400" kern="1200" dirty="0">
                        <a:solidFill>
                          <a:srgbClr val="002060"/>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rgbClr val="002060"/>
                          </a:solidFill>
                          <a:latin typeface="+mj-lt"/>
                          <a:ea typeface="+mn-ea"/>
                          <a:cs typeface="+mn-cs"/>
                        </a:rPr>
                        <a:t>Value of liabilities are discounted and include risk margin / risk adjustment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b="0" kern="1200" dirty="0">
                          <a:solidFill>
                            <a:srgbClr val="002060"/>
                          </a:solidFill>
                          <a:effectLst/>
                          <a:latin typeface="+mj-lt"/>
                          <a:ea typeface="+mn-ea"/>
                          <a:cs typeface="+mn-cs"/>
                        </a:rPr>
                        <a:t>In RBC,</a:t>
                      </a:r>
                      <a:r>
                        <a:rPr lang="en-IN" sz="1400" b="0" kern="1200" baseline="0" dirty="0">
                          <a:solidFill>
                            <a:srgbClr val="002060"/>
                          </a:solidFill>
                          <a:effectLst/>
                          <a:latin typeface="+mj-lt"/>
                          <a:ea typeface="+mn-ea"/>
                          <a:cs typeface="+mn-cs"/>
                        </a:rPr>
                        <a:t> insurance contracts and reinsurance contracts are accounted on “net of reinsurance” basis.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b="0" kern="1200" baseline="0" dirty="0">
                        <a:solidFill>
                          <a:srgbClr val="002060"/>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400" b="0" kern="1200" baseline="0" dirty="0">
                          <a:solidFill>
                            <a:srgbClr val="002060"/>
                          </a:solidFill>
                          <a:effectLst/>
                          <a:latin typeface="+mj-lt"/>
                          <a:ea typeface="+mn-ea"/>
                          <a:cs typeface="+mn-cs"/>
                        </a:rPr>
                        <a:t>In IFRS, they are accounted separately.</a:t>
                      </a:r>
                      <a:endParaRPr lang="en-IN" sz="1400" b="0" kern="1200" dirty="0">
                        <a:solidFill>
                          <a:srgbClr val="002060"/>
                        </a:solidFill>
                        <a:effectLst/>
                        <a:latin typeface="+mj-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9008885"/>
                  </a:ext>
                </a:extLst>
              </a:tr>
            </a:tbl>
          </a:graphicData>
        </a:graphic>
      </p:graphicFrame>
    </p:spTree>
    <p:extLst>
      <p:ext uri="{BB962C8B-B14F-4D97-AF65-F5344CB8AC3E}">
        <p14:creationId xmlns:p14="http://schemas.microsoft.com/office/powerpoint/2010/main" val="2615986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General Principles</a:t>
            </a:r>
            <a:endParaRPr lang="en-US" altLang="en-US" sz="2800" kern="0">
              <a:solidFill>
                <a:srgbClr val="00206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5">
            <a:extLst>
              <a:ext uri="{FF2B5EF4-FFF2-40B4-BE49-F238E27FC236}">
                <a16:creationId xmlns:a16="http://schemas.microsoft.com/office/drawing/2014/main" id="{7086DD8A-7346-509B-7428-4F019BB59415}"/>
              </a:ext>
            </a:extLst>
          </p:cNvPr>
          <p:cNvSpPr/>
          <p:nvPr/>
        </p:nvSpPr>
        <p:spPr>
          <a:xfrm>
            <a:off x="1997611" y="1524457"/>
            <a:ext cx="9908136"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lang="en-IN"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Insurance Contracts – Scope</a:t>
            </a:r>
            <a:endParaRPr kumimoji="0" lang="en-IN" sz="1400" b="1" i="0" u="none" strike="noStrike" kern="0" cap="none" spc="0" normalizeH="0" baseline="0" noProof="0">
              <a:ln>
                <a:noFill/>
              </a:ln>
              <a:solidFill>
                <a:schemeClr val="bg1"/>
              </a:solidFill>
              <a:effectLst/>
              <a:uLnTx/>
              <a:uFillTx/>
              <a:latin typeface="Arial" panose="020B0604020202020204" pitchFamily="34" charset="0"/>
              <a:cs typeface="Arial" panose="020B0604020202020204" pitchFamily="34" charset="0"/>
            </a:endParaRPr>
          </a:p>
        </p:txBody>
      </p:sp>
      <p:graphicFrame>
        <p:nvGraphicFramePr>
          <p:cNvPr id="10" name="Table 10">
            <a:extLst>
              <a:ext uri="{FF2B5EF4-FFF2-40B4-BE49-F238E27FC236}">
                <a16:creationId xmlns:a16="http://schemas.microsoft.com/office/drawing/2014/main" id="{5FF581BE-CA96-42F9-CA48-72B6B7FBB672}"/>
              </a:ext>
            </a:extLst>
          </p:cNvPr>
          <p:cNvGraphicFramePr>
            <a:graphicFrameLocks noGrp="1"/>
          </p:cNvGraphicFramePr>
          <p:nvPr>
            <p:extLst>
              <p:ext uri="{D42A27DB-BD31-4B8C-83A1-F6EECF244321}">
                <p14:modId xmlns:p14="http://schemas.microsoft.com/office/powerpoint/2010/main" val="3226879171"/>
              </p:ext>
            </p:extLst>
          </p:nvPr>
        </p:nvGraphicFramePr>
        <p:xfrm>
          <a:off x="1997611" y="2016609"/>
          <a:ext cx="9908136" cy="3452850"/>
        </p:xfrm>
        <a:graphic>
          <a:graphicData uri="http://schemas.openxmlformats.org/drawingml/2006/table">
            <a:tbl>
              <a:tblPr firstRow="1" bandRow="1">
                <a:tableStyleId>{F5AB1C69-6EDB-4FF4-983F-18BD219EF322}</a:tableStyleId>
              </a:tblPr>
              <a:tblGrid>
                <a:gridCol w="4491966">
                  <a:extLst>
                    <a:ext uri="{9D8B030D-6E8A-4147-A177-3AD203B41FA5}">
                      <a16:colId xmlns:a16="http://schemas.microsoft.com/office/drawing/2014/main" val="2679355063"/>
                    </a:ext>
                  </a:extLst>
                </a:gridCol>
                <a:gridCol w="5416170">
                  <a:extLst>
                    <a:ext uri="{9D8B030D-6E8A-4147-A177-3AD203B41FA5}">
                      <a16:colId xmlns:a16="http://schemas.microsoft.com/office/drawing/2014/main" val="448893122"/>
                    </a:ext>
                  </a:extLst>
                </a:gridCol>
              </a:tblGrid>
              <a:tr h="323586">
                <a:tc>
                  <a:txBody>
                    <a:bodyPr/>
                    <a:lstStyle/>
                    <a:p>
                      <a:r>
                        <a:rPr lang="en-US" sz="1400">
                          <a:solidFill>
                            <a:schemeClr val="bg1"/>
                          </a:solidFill>
                          <a:latin typeface="+mj-lt"/>
                        </a:rPr>
                        <a:t>RBC</a:t>
                      </a:r>
                      <a:endParaRPr lang="en-IN" sz="1400">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400">
                          <a:solidFill>
                            <a:schemeClr val="bg1"/>
                          </a:solidFill>
                          <a:latin typeface="+mj-lt"/>
                        </a:rPr>
                        <a:t>IFRS</a:t>
                      </a:r>
                      <a:endParaRPr lang="en-IN" sz="1400">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974397742"/>
                  </a:ext>
                </a:extLst>
              </a:tr>
              <a:tr h="5768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rgbClr val="002060"/>
                          </a:solidFill>
                          <a:effectLst/>
                          <a:latin typeface="+mj-lt"/>
                          <a:ea typeface="+mn-ea"/>
                          <a:cs typeface="+mn-cs"/>
                        </a:rPr>
                        <a:t>All insurance and reinsurance contracts considered together with no requirement of any risk transfer.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1400" kern="1200" dirty="0">
                          <a:solidFill>
                            <a:srgbClr val="002060"/>
                          </a:solidFill>
                          <a:effectLst/>
                          <a:latin typeface="+mj-lt"/>
                          <a:ea typeface="+mn-ea"/>
                          <a:cs typeface="+mn-cs"/>
                        </a:rPr>
                        <a:t>All insurance contracts and reinsurance contracts considered, </a:t>
                      </a:r>
                      <a:r>
                        <a:rPr lang="en-IN" sz="1400" b="1" kern="1200" dirty="0">
                          <a:solidFill>
                            <a:srgbClr val="002060"/>
                          </a:solidFill>
                          <a:effectLst/>
                          <a:latin typeface="+mj-lt"/>
                          <a:ea typeface="+mn-ea"/>
                          <a:cs typeface="+mn-cs"/>
                        </a:rPr>
                        <a:t>but separately.</a:t>
                      </a:r>
                      <a:endParaRPr lang="en-IN" sz="1400" dirty="0">
                        <a:solidFill>
                          <a:srgbClr val="002060"/>
                        </a:solidFill>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9981484"/>
                  </a:ext>
                </a:extLst>
              </a:tr>
              <a:tr h="8089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rgbClr val="002060"/>
                          </a:solidFill>
                          <a:effectLst/>
                          <a:latin typeface="+mj-lt"/>
                          <a:ea typeface="+mn-ea"/>
                          <a:cs typeface="+mn-cs"/>
                        </a:rPr>
                        <a:t>No distinction between insurance and investment contracts.</a:t>
                      </a:r>
                    </a:p>
                    <a:p>
                      <a:endParaRPr lang="en-IN" sz="1400" dirty="0">
                        <a:solidFill>
                          <a:srgbClr val="002060"/>
                        </a:solidFill>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b="1" kern="1200" dirty="0">
                          <a:solidFill>
                            <a:srgbClr val="002060"/>
                          </a:solidFill>
                          <a:effectLst/>
                          <a:latin typeface="+mj-lt"/>
                          <a:ea typeface="+mn-ea"/>
                          <a:cs typeface="+mn-cs"/>
                        </a:rPr>
                        <a:t>Insurance contracts subject to significant risk transfer criteria  (embedded</a:t>
                      </a:r>
                      <a:r>
                        <a:rPr lang="en-IN" sz="1400" b="1" kern="1200" baseline="0" dirty="0">
                          <a:solidFill>
                            <a:srgbClr val="002060"/>
                          </a:solidFill>
                          <a:effectLst/>
                          <a:latin typeface="+mj-lt"/>
                          <a:ea typeface="+mn-ea"/>
                          <a:cs typeface="+mn-cs"/>
                        </a:rPr>
                        <a:t> </a:t>
                      </a:r>
                      <a:r>
                        <a:rPr lang="en-IN" sz="1400" b="1" kern="1200" dirty="0">
                          <a:solidFill>
                            <a:srgbClr val="002060"/>
                          </a:solidFill>
                          <a:effectLst/>
                          <a:latin typeface="+mj-lt"/>
                          <a:ea typeface="+mn-ea"/>
                          <a:cs typeface="+mn-cs"/>
                        </a:rPr>
                        <a:t>derivatives, certain fixed fee contracts, product warranties issued by manufacturers etc. </a:t>
                      </a:r>
                      <a:r>
                        <a:rPr lang="en-IN" sz="1400" b="1" kern="1200" dirty="0" smtClean="0">
                          <a:solidFill>
                            <a:srgbClr val="002060"/>
                          </a:solidFill>
                          <a:effectLst/>
                          <a:latin typeface="+mj-lt"/>
                          <a:ea typeface="+mn-ea"/>
                          <a:cs typeface="+mn-cs"/>
                        </a:rPr>
                        <a:t>will not fall under IFRS17).</a:t>
                      </a:r>
                      <a:endParaRPr lang="en-IN" sz="1400" b="1" kern="1200" dirty="0">
                        <a:solidFill>
                          <a:srgbClr val="002060"/>
                        </a:solidFill>
                        <a:effectLst/>
                        <a:latin typeface="+mj-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5369817"/>
                  </a:ext>
                </a:extLst>
              </a:tr>
              <a:tr h="5559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kern="1200" dirty="0">
                        <a:solidFill>
                          <a:srgbClr val="002060"/>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400" b="0" kern="1200" dirty="0">
                          <a:solidFill>
                            <a:schemeClr val="tx1"/>
                          </a:solidFill>
                          <a:effectLst/>
                          <a:latin typeface="+mj-lt"/>
                          <a:ea typeface="+mn-ea"/>
                          <a:cs typeface="+mn-cs"/>
                        </a:rPr>
                        <a:t>Unbundling between lines of business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b="1" kern="1200" dirty="0">
                          <a:solidFill>
                            <a:srgbClr val="002060"/>
                          </a:solidFill>
                          <a:effectLst/>
                          <a:latin typeface="+mj-lt"/>
                          <a:ea typeface="+mn-ea"/>
                          <a:cs typeface="+mn-cs"/>
                        </a:rPr>
                        <a:t>Unbundling of components required (embedded derivatives, investment contracts etc. needs to be unbundled).</a:t>
                      </a:r>
                      <a:endParaRPr lang="en-IN" sz="1400" kern="1200" dirty="0">
                        <a:solidFill>
                          <a:srgbClr val="002060"/>
                        </a:solidFill>
                        <a:effectLst/>
                        <a:latin typeface="+mj-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9008885"/>
                  </a:ext>
                </a:extLst>
              </a:tr>
              <a:tr h="1051653">
                <a:tc>
                  <a:txBody>
                    <a:bodyPr/>
                    <a:lstStyle/>
                    <a:p>
                      <a:endParaRPr lang="en-IN" sz="1400" dirty="0">
                        <a:solidFill>
                          <a:srgbClr val="002060"/>
                        </a:solidFill>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1400" b="1" kern="1200" dirty="0">
                          <a:solidFill>
                            <a:srgbClr val="002060"/>
                          </a:solidFill>
                          <a:effectLst/>
                          <a:latin typeface="+mj-lt"/>
                          <a:ea typeface="+mn-ea"/>
                          <a:cs typeface="+mn-cs"/>
                        </a:rPr>
                        <a:t>Challenges on additional unbundling and reporting requirements, allocation of acquisition costs across  unbundled components, complexity in processes and controls.</a:t>
                      </a:r>
                      <a:endParaRPr lang="en-IN" sz="1400" dirty="0">
                        <a:solidFill>
                          <a:srgbClr val="002060"/>
                        </a:solidFill>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2140764"/>
                  </a:ext>
                </a:extLst>
              </a:tr>
            </a:tbl>
          </a:graphicData>
        </a:graphic>
      </p:graphicFrame>
    </p:spTree>
    <p:extLst>
      <p:ext uri="{BB962C8B-B14F-4D97-AF65-F5344CB8AC3E}">
        <p14:creationId xmlns:p14="http://schemas.microsoft.com/office/powerpoint/2010/main" val="3508743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General Principles (continued..)</a:t>
            </a:r>
            <a:endParaRPr lang="en-US" altLang="en-US" sz="2800" kern="0">
              <a:solidFill>
                <a:srgbClr val="00206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
        <p:nvSpPr>
          <p:cNvPr id="6" name="Rectangle 5">
            <a:extLst>
              <a:ext uri="{FF2B5EF4-FFF2-40B4-BE49-F238E27FC236}">
                <a16:creationId xmlns:a16="http://schemas.microsoft.com/office/drawing/2014/main" id="{7086DD8A-7346-509B-7428-4F019BB59415}"/>
              </a:ext>
            </a:extLst>
          </p:cNvPr>
          <p:cNvSpPr/>
          <p:nvPr/>
        </p:nvSpPr>
        <p:spPr>
          <a:xfrm>
            <a:off x="1997611" y="1524457"/>
            <a:ext cx="9908136"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lang="en-IN"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Insurance Contracts – Expired and Unexpired block of business</a:t>
            </a:r>
            <a:endParaRPr kumimoji="0" lang="en-IN" sz="1400" b="1" i="0" u="none" strike="noStrike" kern="0" cap="none" spc="0" normalizeH="0" baseline="0" noProof="0">
              <a:ln>
                <a:noFill/>
              </a:ln>
              <a:solidFill>
                <a:schemeClr val="bg1"/>
              </a:solidFill>
              <a:effectLst/>
              <a:uLnTx/>
              <a:uFillTx/>
              <a:latin typeface="Arial" panose="020B0604020202020204" pitchFamily="34" charset="0"/>
              <a:cs typeface="Arial" panose="020B0604020202020204" pitchFamily="34" charset="0"/>
            </a:endParaRPr>
          </a:p>
        </p:txBody>
      </p:sp>
      <p:graphicFrame>
        <p:nvGraphicFramePr>
          <p:cNvPr id="10" name="Table 10">
            <a:extLst>
              <a:ext uri="{FF2B5EF4-FFF2-40B4-BE49-F238E27FC236}">
                <a16:creationId xmlns:a16="http://schemas.microsoft.com/office/drawing/2014/main" id="{5FF581BE-CA96-42F9-CA48-72B6B7FBB672}"/>
              </a:ext>
            </a:extLst>
          </p:cNvPr>
          <p:cNvGraphicFramePr>
            <a:graphicFrameLocks noGrp="1"/>
          </p:cNvGraphicFramePr>
          <p:nvPr>
            <p:extLst>
              <p:ext uri="{D42A27DB-BD31-4B8C-83A1-F6EECF244321}">
                <p14:modId xmlns:p14="http://schemas.microsoft.com/office/powerpoint/2010/main" val="3764566267"/>
              </p:ext>
            </p:extLst>
          </p:nvPr>
        </p:nvGraphicFramePr>
        <p:xfrm>
          <a:off x="1997611" y="2020284"/>
          <a:ext cx="9908136" cy="3518853"/>
        </p:xfrm>
        <a:graphic>
          <a:graphicData uri="http://schemas.openxmlformats.org/drawingml/2006/table">
            <a:tbl>
              <a:tblPr firstRow="1" bandRow="1">
                <a:tableStyleId>{F5AB1C69-6EDB-4FF4-983F-18BD219EF322}</a:tableStyleId>
              </a:tblPr>
              <a:tblGrid>
                <a:gridCol w="4600137">
                  <a:extLst>
                    <a:ext uri="{9D8B030D-6E8A-4147-A177-3AD203B41FA5}">
                      <a16:colId xmlns:a16="http://schemas.microsoft.com/office/drawing/2014/main" val="2679355063"/>
                    </a:ext>
                  </a:extLst>
                </a:gridCol>
                <a:gridCol w="5307999">
                  <a:extLst>
                    <a:ext uri="{9D8B030D-6E8A-4147-A177-3AD203B41FA5}">
                      <a16:colId xmlns:a16="http://schemas.microsoft.com/office/drawing/2014/main" val="448893122"/>
                    </a:ext>
                  </a:extLst>
                </a:gridCol>
              </a:tblGrid>
              <a:tr h="176412">
                <a:tc>
                  <a:txBody>
                    <a:bodyPr/>
                    <a:lstStyle/>
                    <a:p>
                      <a:r>
                        <a:rPr lang="en-US" sz="1400" b="1">
                          <a:solidFill>
                            <a:schemeClr val="bg1"/>
                          </a:solidFill>
                          <a:latin typeface="+mj-lt"/>
                        </a:rPr>
                        <a:t>RBC</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400" b="1">
                          <a:solidFill>
                            <a:schemeClr val="bg1"/>
                          </a:solidFill>
                          <a:latin typeface="+mj-lt"/>
                        </a:rPr>
                        <a:t>IFRS</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974397742"/>
                  </a:ext>
                </a:extLst>
              </a:tr>
              <a:tr h="299900">
                <a:tc>
                  <a:txBody>
                    <a:bodyPr/>
                    <a:lstStyle/>
                    <a:p>
                      <a:pPr lvl="0"/>
                      <a:r>
                        <a:rPr lang="en-IN" sz="1400" kern="1200">
                          <a:solidFill>
                            <a:srgbClr val="002060"/>
                          </a:solidFill>
                          <a:effectLst/>
                          <a:latin typeface="+mj-lt"/>
                          <a:ea typeface="+mn-ea"/>
                          <a:cs typeface="+mn-cs"/>
                        </a:rPr>
                        <a:t>Claims outstanding provisions (OS+ IBNR+IBNER) for the expired block.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a:solidFill>
                            <a:srgbClr val="002060"/>
                          </a:solidFill>
                          <a:effectLst/>
                          <a:latin typeface="+mj-lt"/>
                          <a:ea typeface="+mn-ea"/>
                          <a:cs typeface="+mn-cs"/>
                        </a:rPr>
                        <a:t>Very similar to RBC for the expired block with discounted basis and risk adjustment.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9981484"/>
                  </a:ext>
                </a:extLst>
              </a:tr>
              <a:tr h="423389">
                <a:tc>
                  <a:txBody>
                    <a:bodyPr/>
                    <a:lstStyle/>
                    <a:p>
                      <a:pPr marL="0" marR="0" lvl="0" indent="0" algn="l" defTabSz="914400" rtl="0" eaLnBrk="1" fontAlgn="auto" latinLnBrk="0" hangingPunct="1">
                        <a:lnSpc>
                          <a:spcPct val="107000"/>
                        </a:lnSpc>
                        <a:spcBef>
                          <a:spcPts val="0"/>
                        </a:spcBef>
                        <a:spcAft>
                          <a:spcPts val="0"/>
                        </a:spcAft>
                        <a:buClrTx/>
                        <a:buSzTx/>
                        <a:buFont typeface="Calibri" panose="020F0502020204030204" pitchFamily="34" charset="0"/>
                        <a:buNone/>
                        <a:tabLst/>
                        <a:defRPr/>
                      </a:pPr>
                      <a:r>
                        <a:rPr lang="en-IN" sz="1400" kern="1200" dirty="0">
                          <a:solidFill>
                            <a:srgbClr val="002060"/>
                          </a:solidFill>
                          <a:effectLst/>
                          <a:latin typeface="+mj-lt"/>
                          <a:ea typeface="+mn-ea"/>
                          <a:cs typeface="+mn-cs"/>
                        </a:rPr>
                        <a:t>Premium provision for the unexpired block.</a:t>
                      </a:r>
                    </a:p>
                    <a:p>
                      <a:pPr marL="0" lvl="0" indent="0">
                        <a:lnSpc>
                          <a:spcPct val="107000"/>
                        </a:lnSpc>
                        <a:buFont typeface="Calibri" panose="020F0502020204030204" pitchFamily="34" charset="0"/>
                        <a:buNone/>
                      </a:pPr>
                      <a:endParaRPr lang="en-IN" sz="1400" dirty="0">
                        <a:solidFill>
                          <a:srgbClr val="002060"/>
                        </a:solidFill>
                        <a:latin typeface="+mj-lt"/>
                      </a:endParaRPr>
                    </a:p>
                    <a:p>
                      <a:pPr marL="0" lvl="0" indent="0">
                        <a:lnSpc>
                          <a:spcPct val="107000"/>
                        </a:lnSpc>
                        <a:buFont typeface="Calibri" panose="020F0502020204030204" pitchFamily="34" charset="0"/>
                        <a:buNone/>
                      </a:pPr>
                      <a:r>
                        <a:rPr lang="en-IN" sz="1400" i="0" kern="1200" dirty="0">
                          <a:solidFill>
                            <a:srgbClr val="002060"/>
                          </a:solidFill>
                          <a:effectLst/>
                          <a:latin typeface="+mj-lt"/>
                          <a:ea typeface="+mn-ea"/>
                          <a:cs typeface="+mn-cs"/>
                        </a:rPr>
                        <a:t>Note:</a:t>
                      </a:r>
                      <a:r>
                        <a:rPr lang="en-IN" sz="1400" i="0" kern="1200" baseline="0" dirty="0">
                          <a:solidFill>
                            <a:srgbClr val="002060"/>
                          </a:solidFill>
                          <a:effectLst/>
                          <a:latin typeface="+mj-lt"/>
                          <a:ea typeface="+mn-ea"/>
                          <a:cs typeface="+mn-cs"/>
                        </a:rPr>
                        <a:t> </a:t>
                      </a:r>
                      <a:r>
                        <a:rPr lang="en-IN" sz="1400" i="1" kern="1200" dirty="0">
                          <a:solidFill>
                            <a:srgbClr val="002060"/>
                          </a:solidFill>
                          <a:effectLst/>
                          <a:latin typeface="+mj-lt"/>
                          <a:ea typeface="+mn-ea"/>
                          <a:cs typeface="+mn-cs"/>
                        </a:rPr>
                        <a:t>claim expenses, policy admin expenses, balance premium or premium refund or balance commissions will be considered</a:t>
                      </a:r>
                      <a:r>
                        <a:rPr lang="en-IN" sz="1400" i="1" kern="1200" baseline="0" dirty="0">
                          <a:solidFill>
                            <a:srgbClr val="002060"/>
                          </a:solidFill>
                          <a:effectLst/>
                          <a:latin typeface="+mj-lt"/>
                          <a:ea typeface="+mn-ea"/>
                          <a:cs typeface="+mn-cs"/>
                        </a:rPr>
                        <a:t> for both claim and premium liabilities</a:t>
                      </a:r>
                      <a:endParaRPr lang="en-IN" sz="1400" i="1" kern="1200" dirty="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b="1" kern="1200" dirty="0">
                          <a:solidFill>
                            <a:srgbClr val="002060"/>
                          </a:solidFill>
                          <a:effectLst/>
                          <a:latin typeface="+mj-lt"/>
                          <a:ea typeface="+mn-ea"/>
                          <a:cs typeface="+mn-cs"/>
                        </a:rPr>
                        <a:t>For unexpired block of business, under</a:t>
                      </a:r>
                      <a:r>
                        <a:rPr lang="en-IN" sz="1400" b="1" kern="1200" baseline="0" dirty="0">
                          <a:solidFill>
                            <a:srgbClr val="002060"/>
                          </a:solidFill>
                          <a:effectLst/>
                          <a:latin typeface="+mj-lt"/>
                          <a:ea typeface="+mn-ea"/>
                          <a:cs typeface="+mn-cs"/>
                        </a:rPr>
                        <a:t> PAA </a:t>
                      </a:r>
                      <a:r>
                        <a:rPr lang="en-IN" sz="1400" b="1" kern="1200" dirty="0">
                          <a:solidFill>
                            <a:srgbClr val="002060"/>
                          </a:solidFill>
                          <a:effectLst/>
                          <a:latin typeface="+mj-lt"/>
                          <a:ea typeface="+mn-ea"/>
                          <a:cs typeface="+mn-cs"/>
                        </a:rPr>
                        <a:t>approach net of Deferred Acquisition Costs followed</a:t>
                      </a:r>
                      <a:endParaRPr lang="en-IN" sz="1400" strike="sngStrike" kern="1200" dirty="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5369817"/>
                  </a:ext>
                </a:extLst>
              </a:tr>
              <a:tr h="423389">
                <a:tc>
                  <a:txBody>
                    <a:bodyPr/>
                    <a:lstStyle/>
                    <a:p>
                      <a:pPr marL="0" marR="0" lvl="0" indent="0" algn="l" defTabSz="914400" rtl="0" eaLnBrk="1" fontAlgn="auto" latinLnBrk="0" hangingPunct="1">
                        <a:lnSpc>
                          <a:spcPct val="107000"/>
                        </a:lnSpc>
                        <a:spcBef>
                          <a:spcPts val="0"/>
                        </a:spcBef>
                        <a:spcAft>
                          <a:spcPts val="0"/>
                        </a:spcAft>
                        <a:buClrTx/>
                        <a:buSzTx/>
                        <a:buFont typeface="Calibri" panose="020F0502020204030204" pitchFamily="34" charset="0"/>
                        <a:buNone/>
                        <a:tabLst/>
                        <a:defRPr/>
                      </a:pPr>
                      <a:r>
                        <a:rPr lang="en-IN" sz="1400" kern="1200" dirty="0">
                          <a:solidFill>
                            <a:srgbClr val="002060"/>
                          </a:solidFill>
                          <a:effectLst/>
                          <a:latin typeface="+mj-lt"/>
                          <a:ea typeface="+mn-ea"/>
                          <a:cs typeface="+mn-cs"/>
                        </a:rPr>
                        <a:t>Discounted basis with Risk margin for both claims outstanding and premium provision.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b="1" kern="1200" dirty="0">
                          <a:solidFill>
                            <a:srgbClr val="002060"/>
                          </a:solidFill>
                          <a:effectLst/>
                          <a:latin typeface="+mj-lt"/>
                          <a:ea typeface="+mn-ea"/>
                          <a:cs typeface="+mn-cs"/>
                        </a:rPr>
                        <a:t>Under PAA method, premium is evenly spread over the contract period or may vary as per the variation of the expected claims pattern.</a:t>
                      </a:r>
                      <a:endParaRPr lang="en-IN" sz="1400" kern="1200" dirty="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9008885"/>
                  </a:ext>
                </a:extLst>
              </a:tr>
              <a:tr h="402308">
                <a:tc>
                  <a:txBody>
                    <a:bodyPr/>
                    <a:lstStyle/>
                    <a:p>
                      <a:pPr marL="0" lvl="0" indent="0">
                        <a:lnSpc>
                          <a:spcPct val="107000"/>
                        </a:lnSpc>
                        <a:buFont typeface="Calibri" panose="020F0502020204030204" pitchFamily="34" charset="0"/>
                        <a:buNone/>
                      </a:pPr>
                      <a:r>
                        <a:rPr lang="en-IN" sz="1400" kern="1200" dirty="0">
                          <a:solidFill>
                            <a:srgbClr val="002060"/>
                          </a:solidFill>
                          <a:effectLst/>
                          <a:latin typeface="+mj-lt"/>
                          <a:ea typeface="+mn-ea"/>
                          <a:cs typeface="+mn-cs"/>
                        </a:rPr>
                        <a:t>Premium provision can be negative which means day 0 profit allowed.</a:t>
                      </a:r>
                      <a:endParaRPr lang="en-IN" sz="1400" dirty="0">
                        <a:solidFill>
                          <a:srgbClr val="002060"/>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1400" b="1" kern="1200" dirty="0">
                          <a:solidFill>
                            <a:srgbClr val="002060"/>
                          </a:solidFill>
                          <a:effectLst/>
                          <a:latin typeface="+mj-lt"/>
                          <a:ea typeface="+mn-ea"/>
                          <a:cs typeface="+mn-cs"/>
                        </a:rPr>
                        <a:t>No day 0 profit.</a:t>
                      </a:r>
                      <a:endParaRPr lang="en-IN" sz="1400" b="1" strike="sngStrike" kern="1200" dirty="0">
                        <a:solidFill>
                          <a:srgbClr val="002060"/>
                        </a:solidFill>
                        <a:effectLst/>
                        <a:latin typeface="+mj-lt"/>
                        <a:ea typeface="+mn-ea"/>
                        <a:cs typeface="+mn-cs"/>
                      </a:endParaRPr>
                    </a:p>
                    <a:p>
                      <a:r>
                        <a:rPr lang="en-IN" sz="1400" b="1" strike="noStrike" kern="1200" dirty="0">
                          <a:solidFill>
                            <a:srgbClr val="002060"/>
                          </a:solidFill>
                          <a:effectLst/>
                          <a:latin typeface="+mj-lt"/>
                          <a:ea typeface="+mn-ea"/>
                          <a:cs typeface="+mn-cs"/>
                        </a:rPr>
                        <a:t>For onerous contacts, Loss component booked</a:t>
                      </a:r>
                      <a:r>
                        <a:rPr lang="en-IN" sz="1400" b="1" strike="noStrike" kern="1200" baseline="0" dirty="0">
                          <a:solidFill>
                            <a:srgbClr val="002060"/>
                          </a:solidFill>
                          <a:effectLst/>
                          <a:latin typeface="+mj-lt"/>
                          <a:ea typeface="+mn-ea"/>
                          <a:cs typeface="+mn-cs"/>
                        </a:rPr>
                        <a:t> upon recognition</a:t>
                      </a:r>
                      <a:r>
                        <a:rPr lang="en-IN" sz="1400" b="1" strike="sngStrike" kern="1200" baseline="0" dirty="0">
                          <a:solidFill>
                            <a:srgbClr val="002060"/>
                          </a:solidFill>
                          <a:effectLst/>
                          <a:latin typeface="+mj-lt"/>
                          <a:ea typeface="+mn-ea"/>
                          <a:cs typeface="+mn-cs"/>
                        </a:rPr>
                        <a:t>.</a:t>
                      </a:r>
                      <a:r>
                        <a:rPr lang="en-IN" sz="1400" b="1" kern="1200" dirty="0">
                          <a:solidFill>
                            <a:srgbClr val="002060"/>
                          </a:solidFill>
                          <a:effectLst/>
                          <a:latin typeface="+mj-lt"/>
                          <a:ea typeface="+mn-ea"/>
                          <a:cs typeface="+mn-cs"/>
                        </a:rPr>
                        <a:t>(similar to PDR).</a:t>
                      </a:r>
                      <a:endParaRPr lang="en-IN" sz="1400" dirty="0">
                        <a:solidFill>
                          <a:srgbClr val="002060"/>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2140764"/>
                  </a:ext>
                </a:extLst>
              </a:tr>
            </a:tbl>
          </a:graphicData>
        </a:graphic>
      </p:graphicFrame>
    </p:spTree>
    <p:extLst>
      <p:ext uri="{BB962C8B-B14F-4D97-AF65-F5344CB8AC3E}">
        <p14:creationId xmlns:p14="http://schemas.microsoft.com/office/powerpoint/2010/main" val="2053180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General Principles (continued..)</a:t>
            </a:r>
            <a:endParaRPr lang="en-US" altLang="en-US" sz="2800" kern="0">
              <a:solidFill>
                <a:srgbClr val="00206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
        <p:nvSpPr>
          <p:cNvPr id="6" name="Rectangle 5">
            <a:extLst>
              <a:ext uri="{FF2B5EF4-FFF2-40B4-BE49-F238E27FC236}">
                <a16:creationId xmlns:a16="http://schemas.microsoft.com/office/drawing/2014/main" id="{7086DD8A-7346-509B-7428-4F019BB59415}"/>
              </a:ext>
            </a:extLst>
          </p:cNvPr>
          <p:cNvSpPr/>
          <p:nvPr/>
        </p:nvSpPr>
        <p:spPr>
          <a:xfrm>
            <a:off x="1997611" y="1524457"/>
            <a:ext cx="9908136"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lang="en-IN"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Insurance Contracts – Probability weighted future cashflows</a:t>
            </a:r>
            <a:endParaRPr kumimoji="0" lang="en-IN" sz="1400"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graphicFrame>
        <p:nvGraphicFramePr>
          <p:cNvPr id="10" name="Table 10">
            <a:extLst>
              <a:ext uri="{FF2B5EF4-FFF2-40B4-BE49-F238E27FC236}">
                <a16:creationId xmlns:a16="http://schemas.microsoft.com/office/drawing/2014/main" id="{5FF581BE-CA96-42F9-CA48-72B6B7FBB672}"/>
              </a:ext>
            </a:extLst>
          </p:cNvPr>
          <p:cNvGraphicFramePr>
            <a:graphicFrameLocks noGrp="1"/>
          </p:cNvGraphicFramePr>
          <p:nvPr>
            <p:extLst>
              <p:ext uri="{D42A27DB-BD31-4B8C-83A1-F6EECF244321}">
                <p14:modId xmlns:p14="http://schemas.microsoft.com/office/powerpoint/2010/main" val="2578026390"/>
              </p:ext>
            </p:extLst>
          </p:nvPr>
        </p:nvGraphicFramePr>
        <p:xfrm>
          <a:off x="1997611" y="2016609"/>
          <a:ext cx="9908136" cy="4084320"/>
        </p:xfrm>
        <a:graphic>
          <a:graphicData uri="http://schemas.openxmlformats.org/drawingml/2006/table">
            <a:tbl>
              <a:tblPr firstRow="1" bandRow="1">
                <a:tableStyleId>{F5AB1C69-6EDB-4FF4-983F-18BD219EF322}</a:tableStyleId>
              </a:tblPr>
              <a:tblGrid>
                <a:gridCol w="4600137">
                  <a:extLst>
                    <a:ext uri="{9D8B030D-6E8A-4147-A177-3AD203B41FA5}">
                      <a16:colId xmlns:a16="http://schemas.microsoft.com/office/drawing/2014/main" val="2679355063"/>
                    </a:ext>
                  </a:extLst>
                </a:gridCol>
                <a:gridCol w="5307999">
                  <a:extLst>
                    <a:ext uri="{9D8B030D-6E8A-4147-A177-3AD203B41FA5}">
                      <a16:colId xmlns:a16="http://schemas.microsoft.com/office/drawing/2014/main" val="448893122"/>
                    </a:ext>
                  </a:extLst>
                </a:gridCol>
              </a:tblGrid>
              <a:tr h="176412">
                <a:tc>
                  <a:txBody>
                    <a:bodyPr/>
                    <a:lstStyle/>
                    <a:p>
                      <a:r>
                        <a:rPr lang="en-US" sz="1400" b="1">
                          <a:solidFill>
                            <a:schemeClr val="bg1"/>
                          </a:solidFill>
                          <a:latin typeface="+mj-lt"/>
                        </a:rPr>
                        <a:t>RBC</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400" b="1">
                          <a:solidFill>
                            <a:schemeClr val="bg1"/>
                          </a:solidFill>
                          <a:latin typeface="+mj-lt"/>
                        </a:rPr>
                        <a:t>IFRS</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974397742"/>
                  </a:ext>
                </a:extLst>
              </a:tr>
              <a:tr h="299900">
                <a:tc>
                  <a:txBody>
                    <a:bodyPr/>
                    <a:lstStyle/>
                    <a:p>
                      <a:pPr lvl="0"/>
                      <a:r>
                        <a:rPr lang="en-IN" sz="1400" kern="1200">
                          <a:solidFill>
                            <a:srgbClr val="002060"/>
                          </a:solidFill>
                          <a:effectLst/>
                          <a:latin typeface="+mj-lt"/>
                          <a:ea typeface="+mn-ea"/>
                          <a:cs typeface="+mn-cs"/>
                        </a:rPr>
                        <a:t>The best estimate corresponds to the probability weighted average of future cash flows taking account of the time value of money’.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kern="1200">
                          <a:solidFill>
                            <a:srgbClr val="002060"/>
                          </a:solidFill>
                          <a:effectLst/>
                          <a:latin typeface="+mj-lt"/>
                          <a:ea typeface="+mn-ea"/>
                          <a:cs typeface="+mn-cs"/>
                        </a:rPr>
                        <a:t>Best estimate very similar to RBC (explicit, unbiased, and probability weighted adjusted for time value of money).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9981484"/>
                  </a:ext>
                </a:extLst>
              </a:tr>
              <a:tr h="423389">
                <a:tc>
                  <a:txBody>
                    <a:bodyPr/>
                    <a:lstStyle/>
                    <a:p>
                      <a:pPr lvl="0"/>
                      <a:r>
                        <a:rPr lang="en-IN" sz="1400" kern="1200" dirty="0">
                          <a:solidFill>
                            <a:srgbClr val="002060"/>
                          </a:solidFill>
                          <a:effectLst/>
                          <a:latin typeface="+mj-lt"/>
                          <a:ea typeface="+mn-ea"/>
                          <a:cs typeface="+mn-cs"/>
                        </a:rPr>
                        <a:t>All scenarios need to be considered.</a:t>
                      </a:r>
                      <a:r>
                        <a:rPr lang="en-IN" sz="1400" kern="1200" baseline="0" dirty="0">
                          <a:solidFill>
                            <a:srgbClr val="002060"/>
                          </a:solidFill>
                          <a:effectLst/>
                          <a:latin typeface="+mj-lt"/>
                          <a:ea typeface="+mn-ea"/>
                          <a:cs typeface="+mn-cs"/>
                        </a:rPr>
                        <a:t> </a:t>
                      </a:r>
                    </a:p>
                    <a:p>
                      <a:pPr lvl="0"/>
                      <a:r>
                        <a:rPr lang="en-IN" sz="1400" kern="1200" baseline="0" dirty="0">
                          <a:solidFill>
                            <a:srgbClr val="002060"/>
                          </a:solidFill>
                          <a:effectLst/>
                          <a:latin typeface="+mj-lt"/>
                          <a:ea typeface="+mn-ea"/>
                          <a:cs typeface="+mn-cs"/>
                        </a:rPr>
                        <a:t>F</a:t>
                      </a:r>
                      <a:r>
                        <a:rPr lang="en-IN" sz="1400" kern="1200" dirty="0">
                          <a:solidFill>
                            <a:srgbClr val="002060"/>
                          </a:solidFill>
                          <a:effectLst/>
                          <a:latin typeface="+mj-lt"/>
                          <a:ea typeface="+mn-ea"/>
                          <a:cs typeface="+mn-cs"/>
                        </a:rPr>
                        <a:t>or non-life liabilities simple deterministic methods (chain ladder methods) are good enough unlike in life where stochastic methods may be used for future discretionary benefits, embedded options /guarantees.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b="1" kern="1200" dirty="0">
                          <a:solidFill>
                            <a:srgbClr val="002060"/>
                          </a:solidFill>
                          <a:effectLst/>
                          <a:latin typeface="+mj-lt"/>
                          <a:ea typeface="+mn-ea"/>
                          <a:cs typeface="+mn-cs"/>
                        </a:rPr>
                        <a:t>Less explicit guidance on the techniques to be applied.</a:t>
                      </a:r>
                      <a:endParaRPr lang="en-IN" sz="1400" kern="1200" dirty="0">
                        <a:solidFill>
                          <a:srgbClr val="002060"/>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kern="1200" dirty="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5369817"/>
                  </a:ext>
                </a:extLst>
              </a:tr>
              <a:tr h="423389">
                <a:tc>
                  <a:txBody>
                    <a:bodyPr/>
                    <a:lstStyle/>
                    <a:p>
                      <a:pPr lvl="0"/>
                      <a:r>
                        <a:rPr lang="en-IN" sz="1400" kern="1200" dirty="0">
                          <a:solidFill>
                            <a:srgbClr val="002060"/>
                          </a:solidFill>
                          <a:effectLst/>
                          <a:latin typeface="+mj-lt"/>
                          <a:ea typeface="+mn-ea"/>
                          <a:cs typeface="+mn-cs"/>
                        </a:rPr>
                        <a:t>For practical reasons groupings allowed for these projections subject to demonstration of being materially similar.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b="1" kern="1200" dirty="0">
                          <a:solidFill>
                            <a:srgbClr val="002060"/>
                          </a:solidFill>
                          <a:effectLst/>
                          <a:latin typeface="+mj-lt"/>
                          <a:ea typeface="+mn-ea"/>
                          <a:cs typeface="+mn-cs"/>
                        </a:rPr>
                        <a:t>Minimum segmentation driven by the requirement to estimate the CSM at portfolio level, where portfolio is defined by a group of similar risks which are managed together.</a:t>
                      </a:r>
                      <a:endParaRPr lang="en-IN" sz="1400" kern="1200" dirty="0">
                        <a:solidFill>
                          <a:srgbClr val="002060"/>
                        </a:solidFill>
                        <a:effectLst/>
                        <a:latin typeface="+mj-lt"/>
                        <a:ea typeface="+mn-ea"/>
                        <a:cs typeface="+mn-cs"/>
                      </a:endParaRPr>
                    </a:p>
                    <a:p>
                      <a:r>
                        <a:rPr lang="en-IN" sz="1400" b="1" kern="1200" dirty="0">
                          <a:solidFill>
                            <a:srgbClr val="002060"/>
                          </a:solidFill>
                          <a:effectLst/>
                          <a:latin typeface="+mj-lt"/>
                          <a:ea typeface="+mn-ea"/>
                          <a:cs typeface="+mn-cs"/>
                        </a:rPr>
                        <a:t>Within a portfolio, no two contracts issued more than 1 year apart</a:t>
                      </a:r>
                      <a:endParaRPr lang="en-IN" sz="1400" strike="sngStrike" kern="1200" dirty="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9008885"/>
                  </a:ext>
                </a:extLst>
              </a:tr>
              <a:tr h="402308">
                <a:tc>
                  <a:txBody>
                    <a:bodyPr/>
                    <a:lstStyle/>
                    <a:p>
                      <a:pPr marL="0" lvl="0" indent="0">
                        <a:lnSpc>
                          <a:spcPct val="107000"/>
                        </a:lnSpc>
                        <a:buFont typeface="Calibri" panose="020F0502020204030204" pitchFamily="34" charset="0"/>
                        <a:buNone/>
                      </a:pPr>
                      <a:r>
                        <a:rPr lang="en-IN" sz="1400" kern="1200" dirty="0">
                          <a:solidFill>
                            <a:srgbClr val="002060"/>
                          </a:solidFill>
                          <a:effectLst/>
                          <a:latin typeface="+mj-lt"/>
                          <a:ea typeface="+mn-ea"/>
                          <a:cs typeface="+mn-cs"/>
                        </a:rPr>
                        <a:t>Negative liabilities allowed (no CSM concept).</a:t>
                      </a:r>
                      <a:endParaRPr lang="en-IN" sz="1400" dirty="0">
                        <a:solidFill>
                          <a:srgbClr val="002060"/>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b="1" kern="1200" dirty="0">
                          <a:solidFill>
                            <a:srgbClr val="002060"/>
                          </a:solidFill>
                          <a:effectLst/>
                          <a:latin typeface="+mj-lt"/>
                          <a:ea typeface="+mn-ea"/>
                          <a:cs typeface="+mn-cs"/>
                        </a:rPr>
                        <a:t>No Negative liabilities allowed (CSM concept). For Onerous</a:t>
                      </a:r>
                      <a:r>
                        <a:rPr lang="en-IN" sz="1400" b="1" kern="1200" baseline="0" dirty="0">
                          <a:solidFill>
                            <a:srgbClr val="002060"/>
                          </a:solidFill>
                          <a:effectLst/>
                          <a:latin typeface="+mj-lt"/>
                          <a:ea typeface="+mn-ea"/>
                          <a:cs typeface="+mn-cs"/>
                        </a:rPr>
                        <a:t> contracts, </a:t>
                      </a:r>
                      <a:r>
                        <a:rPr lang="en-IN" sz="1400" b="1" kern="1200" dirty="0">
                          <a:solidFill>
                            <a:srgbClr val="002060"/>
                          </a:solidFill>
                          <a:effectLst/>
                          <a:latin typeface="+mj-lt"/>
                          <a:ea typeface="+mn-ea"/>
                          <a:cs typeface="+mn-cs"/>
                        </a:rPr>
                        <a:t>Loss Component is booked upon recognition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2140764"/>
                  </a:ext>
                </a:extLst>
              </a:tr>
            </a:tbl>
          </a:graphicData>
        </a:graphic>
      </p:graphicFrame>
    </p:spTree>
    <p:extLst>
      <p:ext uri="{BB962C8B-B14F-4D97-AF65-F5344CB8AC3E}">
        <p14:creationId xmlns:p14="http://schemas.microsoft.com/office/powerpoint/2010/main" val="4243023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General Principles (continued..)</a:t>
            </a:r>
            <a:endParaRPr lang="en-US" altLang="en-US" sz="2800" kern="0">
              <a:solidFill>
                <a:srgbClr val="00206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
        <p:nvSpPr>
          <p:cNvPr id="6" name="Rectangle 5">
            <a:extLst>
              <a:ext uri="{FF2B5EF4-FFF2-40B4-BE49-F238E27FC236}">
                <a16:creationId xmlns:a16="http://schemas.microsoft.com/office/drawing/2014/main" id="{7086DD8A-7346-509B-7428-4F019BB59415}"/>
              </a:ext>
            </a:extLst>
          </p:cNvPr>
          <p:cNvSpPr/>
          <p:nvPr/>
        </p:nvSpPr>
        <p:spPr>
          <a:xfrm>
            <a:off x="1997611" y="1524457"/>
            <a:ext cx="9908136"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lang="en-IN"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Insurance Contracts – Contract Boundary</a:t>
            </a:r>
            <a:endParaRPr kumimoji="0" lang="en-IN" sz="1400" b="1" i="0" u="none" strike="noStrike" kern="0" cap="none" spc="0" normalizeH="0" baseline="0" noProof="0">
              <a:ln>
                <a:noFill/>
              </a:ln>
              <a:solidFill>
                <a:schemeClr val="bg1"/>
              </a:solidFill>
              <a:effectLst/>
              <a:uLnTx/>
              <a:uFillTx/>
              <a:latin typeface="Arial" panose="020B0604020202020204" pitchFamily="34" charset="0"/>
              <a:cs typeface="Arial" panose="020B0604020202020204" pitchFamily="34" charset="0"/>
            </a:endParaRPr>
          </a:p>
        </p:txBody>
      </p:sp>
      <p:graphicFrame>
        <p:nvGraphicFramePr>
          <p:cNvPr id="10" name="Table 10">
            <a:extLst>
              <a:ext uri="{FF2B5EF4-FFF2-40B4-BE49-F238E27FC236}">
                <a16:creationId xmlns:a16="http://schemas.microsoft.com/office/drawing/2014/main" id="{5FF581BE-CA96-42F9-CA48-72B6B7FBB672}"/>
              </a:ext>
            </a:extLst>
          </p:cNvPr>
          <p:cNvGraphicFramePr>
            <a:graphicFrameLocks noGrp="1"/>
          </p:cNvGraphicFramePr>
          <p:nvPr>
            <p:extLst>
              <p:ext uri="{D42A27DB-BD31-4B8C-83A1-F6EECF244321}">
                <p14:modId xmlns:p14="http://schemas.microsoft.com/office/powerpoint/2010/main" val="627664888"/>
              </p:ext>
            </p:extLst>
          </p:nvPr>
        </p:nvGraphicFramePr>
        <p:xfrm>
          <a:off x="1997611" y="1960337"/>
          <a:ext cx="9908136" cy="1886429"/>
        </p:xfrm>
        <a:graphic>
          <a:graphicData uri="http://schemas.openxmlformats.org/drawingml/2006/table">
            <a:tbl>
              <a:tblPr firstRow="1" bandRow="1">
                <a:tableStyleId>{F5AB1C69-6EDB-4FF4-983F-18BD219EF322}</a:tableStyleId>
              </a:tblPr>
              <a:tblGrid>
                <a:gridCol w="4600137">
                  <a:extLst>
                    <a:ext uri="{9D8B030D-6E8A-4147-A177-3AD203B41FA5}">
                      <a16:colId xmlns:a16="http://schemas.microsoft.com/office/drawing/2014/main" val="2679355063"/>
                    </a:ext>
                  </a:extLst>
                </a:gridCol>
                <a:gridCol w="5307999">
                  <a:extLst>
                    <a:ext uri="{9D8B030D-6E8A-4147-A177-3AD203B41FA5}">
                      <a16:colId xmlns:a16="http://schemas.microsoft.com/office/drawing/2014/main" val="448893122"/>
                    </a:ext>
                  </a:extLst>
                </a:gridCol>
              </a:tblGrid>
              <a:tr h="176412">
                <a:tc>
                  <a:txBody>
                    <a:bodyPr/>
                    <a:lstStyle/>
                    <a:p>
                      <a:r>
                        <a:rPr lang="en-US" sz="1400" b="1">
                          <a:solidFill>
                            <a:schemeClr val="bg1"/>
                          </a:solidFill>
                          <a:latin typeface="+mj-lt"/>
                        </a:rPr>
                        <a:t>RBC</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400" b="1">
                          <a:solidFill>
                            <a:schemeClr val="bg1"/>
                          </a:solidFill>
                          <a:latin typeface="+mj-lt"/>
                        </a:rPr>
                        <a:t>IFRS</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974397742"/>
                  </a:ext>
                </a:extLst>
              </a:tr>
              <a:tr h="299900">
                <a:tc>
                  <a:txBody>
                    <a:bodyPr/>
                    <a:lstStyle/>
                    <a:p>
                      <a:pPr lvl="0"/>
                      <a:r>
                        <a:rPr lang="en-IN" sz="1400" kern="1200" dirty="0">
                          <a:solidFill>
                            <a:srgbClr val="002060"/>
                          </a:solidFill>
                          <a:effectLst/>
                          <a:latin typeface="+mj-lt"/>
                          <a:ea typeface="+mn-ea"/>
                          <a:cs typeface="+mn-cs"/>
                        </a:rPr>
                        <a:t>Point where the insurer can unilaterally terminate the contract, refuse to accept a premium; or amend the benefit or premium without limit.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kern="1200" dirty="0">
                          <a:solidFill>
                            <a:srgbClr val="002060"/>
                          </a:solidFill>
                          <a:effectLst/>
                          <a:latin typeface="+mj-lt"/>
                          <a:ea typeface="+mn-ea"/>
                          <a:cs typeface="+mn-cs"/>
                        </a:rPr>
                        <a:t>Very similar definition as under RBC</a:t>
                      </a:r>
                    </a:p>
                    <a:p>
                      <a:r>
                        <a:rPr lang="en-IN" sz="1400" kern="1200" dirty="0">
                          <a:solidFill>
                            <a:srgbClr val="002060"/>
                          </a:solidFill>
                          <a:effectLst/>
                          <a:latin typeface="+mj-lt"/>
                          <a:ea typeface="+mn-ea"/>
                          <a:cs typeface="+mn-cs"/>
                        </a:rPr>
                        <a:t>“The boundary is at the point where the insurer is no longer required to provide coverage, or has right or practical ability to reassess the risk of the policyholder and, as a result,</a:t>
                      </a:r>
                    </a:p>
                    <a:p>
                      <a:r>
                        <a:rPr lang="en-IN" sz="1400" kern="1200" dirty="0">
                          <a:solidFill>
                            <a:srgbClr val="002060"/>
                          </a:solidFill>
                          <a:effectLst/>
                          <a:latin typeface="+mj-lt"/>
                          <a:ea typeface="+mn-ea"/>
                          <a:cs typeface="+mn-cs"/>
                        </a:rPr>
                        <a:t>can set a price that fully reflects that risk.”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9981484"/>
                  </a:ext>
                </a:extLst>
              </a:tr>
              <a:tr h="423389">
                <a:tc>
                  <a:txBody>
                    <a:bodyPr/>
                    <a:lstStyle/>
                    <a:p>
                      <a:pPr lvl="0"/>
                      <a:endParaRPr lang="en-IN" sz="1400" kern="120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endParaRPr lang="en-IN" sz="1400" strike="sngStrike" kern="1200" dirty="0">
                        <a:solidFill>
                          <a:srgbClr val="FF000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5369817"/>
                  </a:ext>
                </a:extLst>
              </a:tr>
            </a:tbl>
          </a:graphicData>
        </a:graphic>
      </p:graphicFrame>
      <p:sp>
        <p:nvSpPr>
          <p:cNvPr id="4" name="Rectangle 3">
            <a:extLst>
              <a:ext uri="{FF2B5EF4-FFF2-40B4-BE49-F238E27FC236}">
                <a16:creationId xmlns:a16="http://schemas.microsoft.com/office/drawing/2014/main" id="{3B113C4F-21A7-4705-03C3-1A98CA35C4CD}"/>
              </a:ext>
            </a:extLst>
          </p:cNvPr>
          <p:cNvSpPr/>
          <p:nvPr/>
        </p:nvSpPr>
        <p:spPr>
          <a:xfrm>
            <a:off x="1997611" y="4220697"/>
            <a:ext cx="9908136"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lang="en-IN"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Insurance Contracts – Recognition and Derecognition</a:t>
            </a:r>
            <a:endParaRPr kumimoji="0" lang="en-IN" sz="1400" b="1" i="0" u="none" strike="noStrike" kern="0" cap="none" spc="0" normalizeH="0" baseline="0" noProof="0">
              <a:ln>
                <a:noFill/>
              </a:ln>
              <a:solidFill>
                <a:schemeClr val="bg1"/>
              </a:solidFill>
              <a:effectLst/>
              <a:uLnTx/>
              <a:uFillTx/>
              <a:latin typeface="Arial" panose="020B0604020202020204" pitchFamily="34" charset="0"/>
              <a:cs typeface="Arial" panose="020B0604020202020204" pitchFamily="34" charset="0"/>
            </a:endParaRPr>
          </a:p>
        </p:txBody>
      </p:sp>
      <p:graphicFrame>
        <p:nvGraphicFramePr>
          <p:cNvPr id="7" name="Table 10">
            <a:extLst>
              <a:ext uri="{FF2B5EF4-FFF2-40B4-BE49-F238E27FC236}">
                <a16:creationId xmlns:a16="http://schemas.microsoft.com/office/drawing/2014/main" id="{6EAAD151-209F-558E-8785-6DEF2A332267}"/>
              </a:ext>
            </a:extLst>
          </p:cNvPr>
          <p:cNvGraphicFramePr>
            <a:graphicFrameLocks noGrp="1"/>
          </p:cNvGraphicFramePr>
          <p:nvPr>
            <p:extLst>
              <p:ext uri="{D42A27DB-BD31-4B8C-83A1-F6EECF244321}">
                <p14:modId xmlns:p14="http://schemas.microsoft.com/office/powerpoint/2010/main" val="3107210986"/>
              </p:ext>
            </p:extLst>
          </p:nvPr>
        </p:nvGraphicFramePr>
        <p:xfrm>
          <a:off x="1997611" y="4655293"/>
          <a:ext cx="9908136" cy="1554480"/>
        </p:xfrm>
        <a:graphic>
          <a:graphicData uri="http://schemas.openxmlformats.org/drawingml/2006/table">
            <a:tbl>
              <a:tblPr firstRow="1" bandRow="1">
                <a:tableStyleId>{F5AB1C69-6EDB-4FF4-983F-18BD219EF322}</a:tableStyleId>
              </a:tblPr>
              <a:tblGrid>
                <a:gridCol w="4600137">
                  <a:extLst>
                    <a:ext uri="{9D8B030D-6E8A-4147-A177-3AD203B41FA5}">
                      <a16:colId xmlns:a16="http://schemas.microsoft.com/office/drawing/2014/main" val="2679355063"/>
                    </a:ext>
                  </a:extLst>
                </a:gridCol>
                <a:gridCol w="5307999">
                  <a:extLst>
                    <a:ext uri="{9D8B030D-6E8A-4147-A177-3AD203B41FA5}">
                      <a16:colId xmlns:a16="http://schemas.microsoft.com/office/drawing/2014/main" val="448893122"/>
                    </a:ext>
                  </a:extLst>
                </a:gridCol>
              </a:tblGrid>
              <a:tr h="176412">
                <a:tc>
                  <a:txBody>
                    <a:bodyPr/>
                    <a:lstStyle/>
                    <a:p>
                      <a:r>
                        <a:rPr lang="en-US" sz="1400" b="1">
                          <a:solidFill>
                            <a:schemeClr val="bg1"/>
                          </a:solidFill>
                          <a:latin typeface="+mj-lt"/>
                        </a:rPr>
                        <a:t>RBC</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400" b="1">
                          <a:solidFill>
                            <a:schemeClr val="bg1"/>
                          </a:solidFill>
                          <a:latin typeface="+mj-lt"/>
                        </a:rPr>
                        <a:t>IFRS</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974397742"/>
                  </a:ext>
                </a:extLst>
              </a:tr>
              <a:tr h="299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rgbClr val="002060"/>
                          </a:solidFill>
                          <a:effectLst/>
                          <a:latin typeface="+mj-lt"/>
                          <a:ea typeface="+mn-ea"/>
                          <a:cs typeface="+mn-cs"/>
                        </a:rPr>
                        <a:t>Recognised at the point when the insurer or reinsurer is party to the contract and at the latest when the cover begins.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kern="1200" dirty="0">
                          <a:solidFill>
                            <a:srgbClr val="002060"/>
                          </a:solidFill>
                          <a:effectLst/>
                          <a:latin typeface="+mj-lt"/>
                          <a:ea typeface="+mn-ea"/>
                          <a:cs typeface="+mn-cs"/>
                        </a:rPr>
                        <a:t>Very similar to RBC and under both regimes contracts that have not commenced </a:t>
                      </a:r>
                      <a:r>
                        <a:rPr lang="en-IN" sz="1400" b="0" kern="1200" dirty="0">
                          <a:solidFill>
                            <a:schemeClr val="tx1"/>
                          </a:solidFill>
                          <a:effectLst/>
                          <a:latin typeface="+mj-lt"/>
                          <a:ea typeface="+mn-ea"/>
                          <a:cs typeface="+mn-cs"/>
                        </a:rPr>
                        <a:t>are also recognized if</a:t>
                      </a:r>
                      <a:r>
                        <a:rPr lang="en-IN" sz="1400" b="0" kern="1200" baseline="0" dirty="0">
                          <a:solidFill>
                            <a:schemeClr val="tx1"/>
                          </a:solidFill>
                          <a:effectLst/>
                          <a:latin typeface="+mj-lt"/>
                          <a:ea typeface="+mn-ea"/>
                          <a:cs typeface="+mn-cs"/>
                        </a:rPr>
                        <a:t> they are bound</a:t>
                      </a:r>
                      <a:r>
                        <a:rPr lang="en-IN" sz="1400" kern="1200" dirty="0">
                          <a:solidFill>
                            <a:srgbClr val="002060"/>
                          </a:solidFill>
                          <a:effectLst/>
                          <a:latin typeface="+mj-lt"/>
                          <a:ea typeface="+mn-ea"/>
                          <a:cs typeface="+mn-cs"/>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9981484"/>
                  </a:ext>
                </a:extLst>
              </a:tr>
              <a:tr h="423389">
                <a:tc>
                  <a:txBody>
                    <a:bodyPr/>
                    <a:lstStyle/>
                    <a:p>
                      <a:pPr lvl="0"/>
                      <a:r>
                        <a:rPr lang="en-IN" sz="1400" kern="1200">
                          <a:solidFill>
                            <a:srgbClr val="002060"/>
                          </a:solidFill>
                          <a:effectLst/>
                          <a:latin typeface="+mj-lt"/>
                          <a:ea typeface="+mn-ea"/>
                          <a:cs typeface="+mn-cs"/>
                        </a:rPr>
                        <a:t>Derecognised when the obligations are discharged, cancelled or expired.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endParaRPr lang="en-IN" sz="1400" kern="1200" dirty="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5369817"/>
                  </a:ext>
                </a:extLst>
              </a:tr>
            </a:tbl>
          </a:graphicData>
        </a:graphic>
      </p:graphicFrame>
    </p:spTree>
    <p:extLst>
      <p:ext uri="{BB962C8B-B14F-4D97-AF65-F5344CB8AC3E}">
        <p14:creationId xmlns:p14="http://schemas.microsoft.com/office/powerpoint/2010/main" val="1510017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General Principles (continued..)</a:t>
            </a:r>
            <a:endParaRPr lang="en-US" altLang="en-US" sz="2800" kern="0">
              <a:solidFill>
                <a:srgbClr val="00206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graphicFrame>
        <p:nvGraphicFramePr>
          <p:cNvPr id="4" name="Table 10">
            <a:extLst>
              <a:ext uri="{FF2B5EF4-FFF2-40B4-BE49-F238E27FC236}">
                <a16:creationId xmlns:a16="http://schemas.microsoft.com/office/drawing/2014/main" id="{065A80CE-9337-737A-1E8E-22D811690D01}"/>
              </a:ext>
            </a:extLst>
          </p:cNvPr>
          <p:cNvGraphicFramePr>
            <a:graphicFrameLocks noGrp="1"/>
          </p:cNvGraphicFramePr>
          <p:nvPr>
            <p:extLst>
              <p:ext uri="{D42A27DB-BD31-4B8C-83A1-F6EECF244321}">
                <p14:modId xmlns:p14="http://schemas.microsoft.com/office/powerpoint/2010/main" val="3104012353"/>
              </p:ext>
            </p:extLst>
          </p:nvPr>
        </p:nvGraphicFramePr>
        <p:xfrm>
          <a:off x="1997611" y="2080735"/>
          <a:ext cx="9908136" cy="3657600"/>
        </p:xfrm>
        <a:graphic>
          <a:graphicData uri="http://schemas.openxmlformats.org/drawingml/2006/table">
            <a:tbl>
              <a:tblPr firstRow="1" bandRow="1">
                <a:tableStyleId>{F5AB1C69-6EDB-4FF4-983F-18BD219EF322}</a:tableStyleId>
              </a:tblPr>
              <a:tblGrid>
                <a:gridCol w="4600137">
                  <a:extLst>
                    <a:ext uri="{9D8B030D-6E8A-4147-A177-3AD203B41FA5}">
                      <a16:colId xmlns:a16="http://schemas.microsoft.com/office/drawing/2014/main" val="2679355063"/>
                    </a:ext>
                  </a:extLst>
                </a:gridCol>
                <a:gridCol w="5307999">
                  <a:extLst>
                    <a:ext uri="{9D8B030D-6E8A-4147-A177-3AD203B41FA5}">
                      <a16:colId xmlns:a16="http://schemas.microsoft.com/office/drawing/2014/main" val="448893122"/>
                    </a:ext>
                  </a:extLst>
                </a:gridCol>
              </a:tblGrid>
              <a:tr h="176412">
                <a:tc>
                  <a:txBody>
                    <a:bodyPr/>
                    <a:lstStyle/>
                    <a:p>
                      <a:r>
                        <a:rPr lang="en-US" sz="1400" b="1">
                          <a:solidFill>
                            <a:schemeClr val="bg1"/>
                          </a:solidFill>
                          <a:latin typeface="+mj-lt"/>
                        </a:rPr>
                        <a:t>RBC</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400" b="1">
                          <a:solidFill>
                            <a:schemeClr val="bg1"/>
                          </a:solidFill>
                          <a:latin typeface="+mj-lt"/>
                        </a:rPr>
                        <a:t>IFRS</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974397742"/>
                  </a:ext>
                </a:extLst>
              </a:tr>
              <a:tr h="299900">
                <a:tc>
                  <a:txBody>
                    <a:bodyPr/>
                    <a:lstStyle/>
                    <a:p>
                      <a:pPr lvl="0"/>
                      <a:r>
                        <a:rPr lang="en-IN" sz="1400" kern="1200" dirty="0">
                          <a:solidFill>
                            <a:srgbClr val="002060"/>
                          </a:solidFill>
                          <a:effectLst/>
                          <a:latin typeface="+mj-lt"/>
                          <a:ea typeface="+mn-ea"/>
                          <a:cs typeface="+mn-cs"/>
                        </a:rPr>
                        <a:t>Market consistent approach required for economic assumptions (risk free rate, equity implied volatilities </a:t>
                      </a:r>
                      <a:r>
                        <a:rPr lang="en-IN" sz="1400" kern="1200" dirty="0" err="1">
                          <a:solidFill>
                            <a:srgbClr val="002060"/>
                          </a:solidFill>
                          <a:effectLst/>
                          <a:latin typeface="+mj-lt"/>
                          <a:ea typeface="+mn-ea"/>
                          <a:cs typeface="+mn-cs"/>
                        </a:rPr>
                        <a:t>etc</a:t>
                      </a:r>
                      <a:r>
                        <a:rPr lang="en-IN" sz="1400" kern="1200" dirty="0">
                          <a:solidFill>
                            <a:srgbClr val="002060"/>
                          </a:solidFill>
                          <a:effectLst/>
                          <a:latin typeface="+mj-lt"/>
                          <a:ea typeface="+mn-ea"/>
                          <a:cs typeface="+mn-cs"/>
                        </a:rPr>
                        <a:t>).</a:t>
                      </a:r>
                      <a:endParaRPr lang="en-IN" sz="1400" kern="1200" dirty="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kern="1200">
                          <a:solidFill>
                            <a:srgbClr val="002060"/>
                          </a:solidFill>
                          <a:effectLst/>
                          <a:latin typeface="+mj-lt"/>
                          <a:ea typeface="+mn-ea"/>
                          <a:cs typeface="+mn-cs"/>
                        </a:rPr>
                        <a:t>Very similar to RBC where it says economic variables should be consistent with observable market prices.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9981484"/>
                  </a:ext>
                </a:extLst>
              </a:tr>
              <a:tr h="423389">
                <a:tc>
                  <a:txBody>
                    <a:bodyPr/>
                    <a:lstStyle/>
                    <a:p>
                      <a:pPr lvl="0"/>
                      <a:r>
                        <a:rPr lang="en-IN" sz="1400" kern="1200" dirty="0">
                          <a:solidFill>
                            <a:srgbClr val="002060"/>
                          </a:solidFill>
                          <a:effectLst/>
                          <a:latin typeface="+mj-lt"/>
                          <a:ea typeface="+mn-ea"/>
                          <a:cs typeface="+mn-cs"/>
                        </a:rPr>
                        <a:t>Guidance around market consistent approach is there (data to be used unadjusted from deep, liquid and transparent market vs adjusted data in certain cases e.g. longer tenured liabilities longer than available market data where extrapolation is required).</a:t>
                      </a:r>
                      <a:endParaRPr lang="en-IN" sz="1400" kern="1200" dirty="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b="1" kern="1200" dirty="0">
                          <a:solidFill>
                            <a:srgbClr val="002060"/>
                          </a:solidFill>
                          <a:effectLst/>
                          <a:latin typeface="+mj-lt"/>
                          <a:ea typeface="+mn-ea"/>
                          <a:cs typeface="+mn-cs"/>
                        </a:rPr>
                        <a:t>Less practical guidance under IFRS leading to potential wider range of interpretations.</a:t>
                      </a:r>
                      <a:endParaRPr lang="en-IN" sz="1400" kern="1200" dirty="0">
                        <a:solidFill>
                          <a:srgbClr val="002060"/>
                        </a:solidFill>
                        <a:effectLst/>
                        <a:latin typeface="+mj-lt"/>
                        <a:ea typeface="+mn-ea"/>
                        <a:cs typeface="+mn-cs"/>
                      </a:endParaRPr>
                    </a:p>
                    <a:p>
                      <a:pPr lvl="0"/>
                      <a:endParaRPr lang="en-IN" sz="1400" kern="1200" dirty="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5369817"/>
                  </a:ext>
                </a:extLst>
              </a:tr>
              <a:tr h="423389">
                <a:tc>
                  <a:txBody>
                    <a:bodyPr/>
                    <a:lstStyle/>
                    <a:p>
                      <a:pPr lvl="0"/>
                      <a:r>
                        <a:rPr lang="en-IN" sz="1400" kern="1200" dirty="0">
                          <a:solidFill>
                            <a:srgbClr val="002060"/>
                          </a:solidFill>
                          <a:effectLst/>
                          <a:latin typeface="+mj-lt"/>
                          <a:ea typeface="+mn-ea"/>
                          <a:cs typeface="+mn-cs"/>
                        </a:rPr>
                        <a:t>Entity specific approach for non-economic ( e.g. renewal rates) assumptions but reference to data sources wherever available. </a:t>
                      </a:r>
                      <a:endParaRPr lang="en-IN" sz="1400" kern="1200" dirty="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kern="1200" dirty="0">
                          <a:solidFill>
                            <a:srgbClr val="002060"/>
                          </a:solidFill>
                          <a:effectLst/>
                          <a:latin typeface="+mj-lt"/>
                          <a:ea typeface="+mn-ea"/>
                          <a:cs typeface="+mn-cs"/>
                        </a:rPr>
                        <a:t>Entity specific approach for non-economic.</a:t>
                      </a:r>
                      <a:endParaRPr lang="en-IN" sz="1400" kern="1200" dirty="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9008885"/>
                  </a:ext>
                </a:extLst>
              </a:tr>
              <a:tr h="423389">
                <a:tc>
                  <a:txBody>
                    <a:bodyPr/>
                    <a:lstStyle/>
                    <a:p>
                      <a:pPr lvl="0"/>
                      <a:r>
                        <a:rPr lang="en-IN" sz="1400" kern="1200">
                          <a:solidFill>
                            <a:srgbClr val="002060"/>
                          </a:solidFill>
                          <a:effectLst/>
                          <a:latin typeface="+mj-lt"/>
                          <a:ea typeface="+mn-ea"/>
                          <a:cs typeface="+mn-cs"/>
                        </a:rPr>
                        <a:t>Provision for interaction between economic and non-economic variables, management actions and policyholder behaviour.</a:t>
                      </a:r>
                      <a:endParaRPr lang="en-IN" sz="1400" kern="120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kern="1200" dirty="0">
                          <a:solidFill>
                            <a:srgbClr val="002060"/>
                          </a:solidFill>
                          <a:effectLst/>
                          <a:latin typeface="+mj-lt"/>
                          <a:ea typeface="+mn-ea"/>
                          <a:cs typeface="+mn-cs"/>
                        </a:rPr>
                        <a:t>Management actions and policyholder behaviour are considered in the </a:t>
                      </a:r>
                      <a:r>
                        <a:rPr lang="en-IN" sz="1400" kern="1200" dirty="0" err="1">
                          <a:solidFill>
                            <a:srgbClr val="002060"/>
                          </a:solidFill>
                          <a:effectLst/>
                          <a:latin typeface="+mj-lt"/>
                          <a:ea typeface="+mn-ea"/>
                          <a:cs typeface="+mn-cs"/>
                        </a:rPr>
                        <a:t>cashflow</a:t>
                      </a:r>
                      <a:r>
                        <a:rPr lang="en-IN" sz="1400" kern="1200" dirty="0">
                          <a:solidFill>
                            <a:srgbClr val="002060"/>
                          </a:solidFill>
                          <a:effectLst/>
                          <a:latin typeface="+mj-lt"/>
                          <a:ea typeface="+mn-ea"/>
                          <a:cs typeface="+mn-cs"/>
                        </a:rPr>
                        <a:t> projections.</a:t>
                      </a:r>
                      <a:endParaRPr lang="en-IN" sz="1400" kern="1200" dirty="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31168872"/>
                  </a:ext>
                </a:extLst>
              </a:tr>
            </a:tbl>
          </a:graphicData>
        </a:graphic>
      </p:graphicFrame>
      <p:sp>
        <p:nvSpPr>
          <p:cNvPr id="6" name="Rectangle 5">
            <a:extLst>
              <a:ext uri="{FF2B5EF4-FFF2-40B4-BE49-F238E27FC236}">
                <a16:creationId xmlns:a16="http://schemas.microsoft.com/office/drawing/2014/main" id="{D191E882-5CB3-9ED5-B80C-7BD044A9CADC}"/>
              </a:ext>
            </a:extLst>
          </p:cNvPr>
          <p:cNvSpPr/>
          <p:nvPr/>
        </p:nvSpPr>
        <p:spPr>
          <a:xfrm>
            <a:off x="1997611" y="1556520"/>
            <a:ext cx="9908136"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lang="en-IN"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Insurance Contracts –</a:t>
            </a:r>
            <a:r>
              <a:rPr lang="en-IN" b="1">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IN"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Assumptions underlying best estimate</a:t>
            </a:r>
            <a:endParaRPr kumimoji="0" lang="en-IN" sz="1400" b="1" i="0" u="none" strike="noStrike" kern="0" cap="none" spc="0" normalizeH="0" baseline="0" noProof="0">
              <a:ln>
                <a:noFill/>
              </a:ln>
              <a:solidFill>
                <a:schemeClr val="bg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9269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
        <p:nvSpPr>
          <p:cNvPr id="6" name="Rectangle 5">
            <a:extLst>
              <a:ext uri="{FF2B5EF4-FFF2-40B4-BE49-F238E27FC236}">
                <a16:creationId xmlns:a16="http://schemas.microsoft.com/office/drawing/2014/main" id="{7086DD8A-7346-509B-7428-4F019BB59415}"/>
              </a:ext>
            </a:extLst>
          </p:cNvPr>
          <p:cNvSpPr/>
          <p:nvPr/>
        </p:nvSpPr>
        <p:spPr>
          <a:xfrm>
            <a:off x="1997611" y="1524457"/>
            <a:ext cx="9908136"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lang="en-IN"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Insurance Contracts –</a:t>
            </a:r>
            <a:r>
              <a:rPr lang="en-IN" b="1">
                <a:solidFill>
                  <a:schemeClr val="bg1"/>
                </a:solidFill>
                <a:latin typeface="Calibri" panose="020F0502020204030204" pitchFamily="34" charset="0"/>
                <a:ea typeface="Calibri" panose="020F0502020204030204" pitchFamily="34" charset="0"/>
                <a:cs typeface="Times New Roman" panose="02020603050405020304" pitchFamily="18" charset="0"/>
              </a:rPr>
              <a:t> Scope of </a:t>
            </a:r>
            <a:r>
              <a:rPr lang="en-IN"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cashflows</a:t>
            </a:r>
            <a:endParaRPr kumimoji="0" lang="en-IN" sz="1400" b="1" i="0" u="none" strike="noStrike" kern="0" cap="none" spc="0" normalizeH="0" baseline="0" noProof="0">
              <a:ln>
                <a:noFill/>
              </a:ln>
              <a:solidFill>
                <a:schemeClr val="bg1"/>
              </a:solidFill>
              <a:effectLst/>
              <a:uLnTx/>
              <a:uFillTx/>
              <a:latin typeface="Arial" panose="020B0604020202020204" pitchFamily="34" charset="0"/>
              <a:cs typeface="Arial" panose="020B0604020202020204" pitchFamily="34" charset="0"/>
            </a:endParaRPr>
          </a:p>
        </p:txBody>
      </p:sp>
      <p:graphicFrame>
        <p:nvGraphicFramePr>
          <p:cNvPr id="10" name="Table 10">
            <a:extLst>
              <a:ext uri="{FF2B5EF4-FFF2-40B4-BE49-F238E27FC236}">
                <a16:creationId xmlns:a16="http://schemas.microsoft.com/office/drawing/2014/main" id="{5FF581BE-CA96-42F9-CA48-72B6B7FBB672}"/>
              </a:ext>
            </a:extLst>
          </p:cNvPr>
          <p:cNvGraphicFramePr>
            <a:graphicFrameLocks noGrp="1"/>
          </p:cNvGraphicFramePr>
          <p:nvPr>
            <p:extLst>
              <p:ext uri="{D42A27DB-BD31-4B8C-83A1-F6EECF244321}">
                <p14:modId xmlns:p14="http://schemas.microsoft.com/office/powerpoint/2010/main" val="4170044349"/>
              </p:ext>
            </p:extLst>
          </p:nvPr>
        </p:nvGraphicFramePr>
        <p:xfrm>
          <a:off x="1997611" y="2016609"/>
          <a:ext cx="9908136" cy="2499360"/>
        </p:xfrm>
        <a:graphic>
          <a:graphicData uri="http://schemas.openxmlformats.org/drawingml/2006/table">
            <a:tbl>
              <a:tblPr firstRow="1" bandRow="1">
                <a:tableStyleId>{F5AB1C69-6EDB-4FF4-983F-18BD219EF322}</a:tableStyleId>
              </a:tblPr>
              <a:tblGrid>
                <a:gridCol w="4600137">
                  <a:extLst>
                    <a:ext uri="{9D8B030D-6E8A-4147-A177-3AD203B41FA5}">
                      <a16:colId xmlns:a16="http://schemas.microsoft.com/office/drawing/2014/main" val="2679355063"/>
                    </a:ext>
                  </a:extLst>
                </a:gridCol>
                <a:gridCol w="5307999">
                  <a:extLst>
                    <a:ext uri="{9D8B030D-6E8A-4147-A177-3AD203B41FA5}">
                      <a16:colId xmlns:a16="http://schemas.microsoft.com/office/drawing/2014/main" val="448893122"/>
                    </a:ext>
                  </a:extLst>
                </a:gridCol>
              </a:tblGrid>
              <a:tr h="176412">
                <a:tc>
                  <a:txBody>
                    <a:bodyPr/>
                    <a:lstStyle/>
                    <a:p>
                      <a:r>
                        <a:rPr lang="en-US" sz="1400" b="1">
                          <a:solidFill>
                            <a:schemeClr val="bg1"/>
                          </a:solidFill>
                          <a:latin typeface="+mj-lt"/>
                        </a:rPr>
                        <a:t>RBC</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400" b="1">
                          <a:solidFill>
                            <a:schemeClr val="bg1"/>
                          </a:solidFill>
                          <a:latin typeface="+mj-lt"/>
                        </a:rPr>
                        <a:t>IFRS</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974397742"/>
                  </a:ext>
                </a:extLst>
              </a:tr>
              <a:tr h="299900">
                <a:tc>
                  <a:txBody>
                    <a:bodyPr/>
                    <a:lstStyle/>
                    <a:p>
                      <a:pPr lvl="0"/>
                      <a:r>
                        <a:rPr lang="en-IN" sz="1400" kern="1200">
                          <a:solidFill>
                            <a:srgbClr val="002060"/>
                          </a:solidFill>
                          <a:effectLst/>
                          <a:latin typeface="+mj-lt"/>
                          <a:ea typeface="+mn-ea"/>
                          <a:cs typeface="+mn-cs"/>
                        </a:rPr>
                        <a:t>All cashflows to be included i.e. attributable vs non-attributable).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kern="1200">
                          <a:solidFill>
                            <a:srgbClr val="002060"/>
                          </a:solidFill>
                          <a:effectLst/>
                          <a:latin typeface="+mj-lt"/>
                          <a:ea typeface="+mn-ea"/>
                          <a:cs typeface="+mn-cs"/>
                        </a:rPr>
                        <a:t>All cashflows have to be incremental at the portfolio of insurance contracts.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9981484"/>
                  </a:ext>
                </a:extLst>
              </a:tr>
              <a:tr h="423389">
                <a:tc>
                  <a:txBody>
                    <a:bodyPr/>
                    <a:lstStyle/>
                    <a:p>
                      <a:pPr lvl="0"/>
                      <a:r>
                        <a:rPr lang="en-IN" sz="1400" kern="1200" dirty="0">
                          <a:solidFill>
                            <a:srgbClr val="002060"/>
                          </a:solidFill>
                          <a:effectLst/>
                          <a:latin typeface="+mj-lt"/>
                          <a:ea typeface="+mn-ea"/>
                          <a:cs typeface="+mn-cs"/>
                        </a:rPr>
                        <a:t>Explicit guidance over which items to include for </a:t>
                      </a:r>
                      <a:r>
                        <a:rPr lang="en-IN" sz="1400" kern="1200" dirty="0" err="1">
                          <a:solidFill>
                            <a:srgbClr val="002060"/>
                          </a:solidFill>
                          <a:effectLst/>
                          <a:latin typeface="+mj-lt"/>
                          <a:ea typeface="+mn-ea"/>
                          <a:cs typeface="+mn-cs"/>
                        </a:rPr>
                        <a:t>cashflow</a:t>
                      </a:r>
                      <a:r>
                        <a:rPr lang="en-IN" sz="1400" kern="1200" dirty="0">
                          <a:solidFill>
                            <a:srgbClr val="002060"/>
                          </a:solidFill>
                          <a:effectLst/>
                          <a:latin typeface="+mj-lt"/>
                          <a:ea typeface="+mn-ea"/>
                          <a:cs typeface="+mn-cs"/>
                        </a:rPr>
                        <a:t> projections (premiums, benefits, expenses, tax </a:t>
                      </a:r>
                      <a:r>
                        <a:rPr lang="en-IN" sz="1400" kern="1200" dirty="0" err="1">
                          <a:solidFill>
                            <a:srgbClr val="002060"/>
                          </a:solidFill>
                          <a:effectLst/>
                          <a:latin typeface="+mj-lt"/>
                          <a:ea typeface="+mn-ea"/>
                          <a:cs typeface="+mn-cs"/>
                        </a:rPr>
                        <a:t>etc</a:t>
                      </a:r>
                      <a:r>
                        <a:rPr lang="en-IN" sz="1400" kern="1200" dirty="0">
                          <a:solidFill>
                            <a:srgbClr val="002060"/>
                          </a:solidFill>
                          <a:effectLst/>
                          <a:latin typeface="+mj-lt"/>
                          <a:ea typeface="+mn-ea"/>
                          <a:cs typeface="+mn-cs"/>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b="1" kern="1200" dirty="0">
                          <a:solidFill>
                            <a:srgbClr val="002060"/>
                          </a:solidFill>
                          <a:effectLst/>
                          <a:latin typeface="+mj-lt"/>
                          <a:ea typeface="+mn-ea"/>
                          <a:cs typeface="+mn-cs"/>
                        </a:rPr>
                        <a:t>Potential differences relating to expense and tax cashflows from RBC.</a:t>
                      </a:r>
                    </a:p>
                    <a:p>
                      <a:r>
                        <a:rPr lang="en-IN" sz="1400" b="1" kern="1200" dirty="0">
                          <a:solidFill>
                            <a:srgbClr val="002060"/>
                          </a:solidFill>
                          <a:effectLst/>
                          <a:latin typeface="+mj-lt"/>
                          <a:ea typeface="+mn-ea"/>
                          <a:cs typeface="+mn-cs"/>
                        </a:rPr>
                        <a:t>e.g. Overhead expenses are excluded if they are not attributable directly to policies. Acquisition costs not attributable to the </a:t>
                      </a:r>
                      <a:r>
                        <a:rPr lang="en-IN" sz="1400" b="1" kern="1200" dirty="0" smtClean="0">
                          <a:solidFill>
                            <a:srgbClr val="002060"/>
                          </a:solidFill>
                          <a:effectLst/>
                          <a:latin typeface="+mj-lt"/>
                          <a:ea typeface="+mn-ea"/>
                          <a:cs typeface="+mn-cs"/>
                        </a:rPr>
                        <a:t>portfolio </a:t>
                      </a:r>
                      <a:r>
                        <a:rPr lang="en-IN" sz="1400" b="1" kern="1200" dirty="0">
                          <a:solidFill>
                            <a:srgbClr val="002060"/>
                          </a:solidFill>
                          <a:effectLst/>
                          <a:latin typeface="+mj-lt"/>
                          <a:ea typeface="+mn-ea"/>
                          <a:cs typeface="+mn-cs"/>
                        </a:rPr>
                        <a:t>level are to be excluded.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5369817"/>
                  </a:ext>
                </a:extLst>
              </a:tr>
              <a:tr h="423389">
                <a:tc>
                  <a:txBody>
                    <a:bodyPr/>
                    <a:lstStyle/>
                    <a:p>
                      <a:pPr lvl="0"/>
                      <a:r>
                        <a:rPr lang="en-IN" sz="1400" kern="1200">
                          <a:solidFill>
                            <a:srgbClr val="002060"/>
                          </a:solidFill>
                          <a:effectLst/>
                          <a:latin typeface="+mj-lt"/>
                          <a:ea typeface="+mn-ea"/>
                          <a:cs typeface="+mn-cs"/>
                        </a:rPr>
                        <a:t>Going concern basis with no allowance for own credit risk of the insurer.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kern="1200" dirty="0">
                          <a:solidFill>
                            <a:srgbClr val="002060"/>
                          </a:solidFill>
                          <a:effectLst/>
                          <a:latin typeface="+mj-lt"/>
                          <a:ea typeface="+mn-ea"/>
                          <a:cs typeface="+mn-cs"/>
                        </a:rPr>
                        <a:t>Going concern basis with no allowance for own credit risk of the insurer.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9008885"/>
                  </a:ext>
                </a:extLst>
              </a:tr>
            </a:tbl>
          </a:graphicData>
        </a:graphic>
      </p:graphicFrame>
      <p:sp>
        <p:nvSpPr>
          <p:cNvPr id="8" name="Rectangle 2">
            <a:extLst>
              <a:ext uri="{FF2B5EF4-FFF2-40B4-BE49-F238E27FC236}">
                <a16:creationId xmlns:a16="http://schemas.microsoft.com/office/drawing/2014/main" id="{55B8D08E-FC56-80EF-184E-BA28555D9233}"/>
              </a:ext>
            </a:extLst>
          </p:cNvPr>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Cashflows</a:t>
            </a:r>
            <a:endParaRPr lang="en-US" altLang="en-US" sz="2800" kern="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398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
        <p:nvSpPr>
          <p:cNvPr id="6" name="Rectangle 2">
            <a:extLst>
              <a:ext uri="{FF2B5EF4-FFF2-40B4-BE49-F238E27FC236}">
                <a16:creationId xmlns:a16="http://schemas.microsoft.com/office/drawing/2014/main" id="{250E3BED-9E4B-4137-C5C3-4DC0DE0E73F4}"/>
              </a:ext>
            </a:extLst>
          </p:cNvPr>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solidFill>
                  <a:srgbClr val="002060"/>
                </a:solidFill>
              </a:rPr>
              <a:t> </a:t>
            </a:r>
            <a:r>
              <a:rPr lang="en-US" sz="3200">
                <a:solidFill>
                  <a:srgbClr val="002060"/>
                </a:solidFill>
                <a:latin typeface="Arial" panose="020B0604020202020204" pitchFamily="34" charset="0"/>
                <a:cs typeface="Arial" panose="020B0604020202020204" pitchFamily="34" charset="0"/>
              </a:rPr>
              <a:t>Agenda</a:t>
            </a:r>
          </a:p>
        </p:txBody>
      </p:sp>
      <p:sp>
        <p:nvSpPr>
          <p:cNvPr id="7" name="TextBox 6">
            <a:extLst>
              <a:ext uri="{FF2B5EF4-FFF2-40B4-BE49-F238E27FC236}">
                <a16:creationId xmlns:a16="http://schemas.microsoft.com/office/drawing/2014/main" id="{783695C8-EAE5-82D3-071C-27A7925FEE22}"/>
              </a:ext>
            </a:extLst>
          </p:cNvPr>
          <p:cNvSpPr txBox="1"/>
          <p:nvPr/>
        </p:nvSpPr>
        <p:spPr>
          <a:xfrm>
            <a:off x="1889472" y="1771542"/>
            <a:ext cx="10243726" cy="2154436"/>
          </a:xfrm>
          <a:prstGeom prst="rect">
            <a:avLst/>
          </a:prstGeom>
          <a:noFill/>
        </p:spPr>
        <p:txBody>
          <a:bodyPr wrap="square" rtlCol="0">
            <a:spAutoFit/>
          </a:bodyPr>
          <a:lstStyle/>
          <a:p>
            <a:pPr marL="342900" indent="-342900" algn="just">
              <a:buFont typeface="Wingdings" panose="05000000000000000000" pitchFamily="2" charset="2"/>
              <a:buChar char="Ø"/>
            </a:pPr>
            <a:r>
              <a:rPr lang="en-US" sz="2400" dirty="0">
                <a:solidFill>
                  <a:srgbClr val="002060"/>
                </a:solidFill>
                <a:latin typeface="Arial" panose="020B0604020202020204" pitchFamily="34" charset="0"/>
                <a:cs typeface="Arial" panose="020B0604020202020204" pitchFamily="34" charset="0"/>
              </a:rPr>
              <a:t>Introduction to Risk Based Capital (RBC)</a:t>
            </a:r>
          </a:p>
          <a:p>
            <a:pPr algn="just"/>
            <a:endParaRPr lang="en-US" sz="3000" dirty="0">
              <a:solidFill>
                <a:srgbClr val="002060"/>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en-US" sz="2400" dirty="0">
                <a:solidFill>
                  <a:srgbClr val="002060"/>
                </a:solidFill>
                <a:latin typeface="Arial" panose="020B0604020202020204" pitchFamily="34" charset="0"/>
                <a:cs typeface="Arial" panose="020B0604020202020204" pitchFamily="34" charset="0"/>
              </a:rPr>
              <a:t>RBC vs IFRS: Synergies &amp; Differences</a:t>
            </a:r>
          </a:p>
          <a:p>
            <a:pPr algn="just"/>
            <a:endParaRPr lang="en-US" sz="3000" dirty="0">
              <a:solidFill>
                <a:srgbClr val="002060"/>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en-US" sz="2400" dirty="0">
                <a:solidFill>
                  <a:srgbClr val="002060"/>
                </a:solidFill>
                <a:latin typeface="Arial" panose="020B0604020202020204" pitchFamily="34" charset="0"/>
                <a:cs typeface="Arial" panose="020B0604020202020204" pitchFamily="34" charset="0"/>
              </a:rPr>
              <a:t>Transitions under Different Regimes &amp; Challenges</a:t>
            </a:r>
          </a:p>
        </p:txBody>
      </p:sp>
    </p:spTree>
    <p:extLst>
      <p:ext uri="{BB962C8B-B14F-4D97-AF65-F5344CB8AC3E}">
        <p14:creationId xmlns:p14="http://schemas.microsoft.com/office/powerpoint/2010/main" val="1600939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graphicFrame>
        <p:nvGraphicFramePr>
          <p:cNvPr id="4" name="Table 10">
            <a:extLst>
              <a:ext uri="{FF2B5EF4-FFF2-40B4-BE49-F238E27FC236}">
                <a16:creationId xmlns:a16="http://schemas.microsoft.com/office/drawing/2014/main" id="{065A80CE-9337-737A-1E8E-22D811690D01}"/>
              </a:ext>
            </a:extLst>
          </p:cNvPr>
          <p:cNvGraphicFramePr>
            <a:graphicFrameLocks noGrp="1"/>
          </p:cNvGraphicFramePr>
          <p:nvPr>
            <p:extLst>
              <p:ext uri="{D42A27DB-BD31-4B8C-83A1-F6EECF244321}">
                <p14:modId xmlns:p14="http://schemas.microsoft.com/office/powerpoint/2010/main" val="2921315521"/>
              </p:ext>
            </p:extLst>
          </p:nvPr>
        </p:nvGraphicFramePr>
        <p:xfrm>
          <a:off x="1997611" y="2124471"/>
          <a:ext cx="9908136" cy="3139440"/>
        </p:xfrm>
        <a:graphic>
          <a:graphicData uri="http://schemas.openxmlformats.org/drawingml/2006/table">
            <a:tbl>
              <a:tblPr firstRow="1" bandRow="1">
                <a:tableStyleId>{F5AB1C69-6EDB-4FF4-983F-18BD219EF322}</a:tableStyleId>
              </a:tblPr>
              <a:tblGrid>
                <a:gridCol w="4600137">
                  <a:extLst>
                    <a:ext uri="{9D8B030D-6E8A-4147-A177-3AD203B41FA5}">
                      <a16:colId xmlns:a16="http://schemas.microsoft.com/office/drawing/2014/main" val="2679355063"/>
                    </a:ext>
                  </a:extLst>
                </a:gridCol>
                <a:gridCol w="5307999">
                  <a:extLst>
                    <a:ext uri="{9D8B030D-6E8A-4147-A177-3AD203B41FA5}">
                      <a16:colId xmlns:a16="http://schemas.microsoft.com/office/drawing/2014/main" val="448893122"/>
                    </a:ext>
                  </a:extLst>
                </a:gridCol>
              </a:tblGrid>
              <a:tr h="176412">
                <a:tc>
                  <a:txBody>
                    <a:bodyPr/>
                    <a:lstStyle/>
                    <a:p>
                      <a:r>
                        <a:rPr lang="en-US" sz="1400" b="1">
                          <a:solidFill>
                            <a:schemeClr val="bg1"/>
                          </a:solidFill>
                          <a:latin typeface="+mj-lt"/>
                        </a:rPr>
                        <a:t>RBC</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400" b="1">
                          <a:solidFill>
                            <a:schemeClr val="bg1"/>
                          </a:solidFill>
                          <a:latin typeface="+mj-lt"/>
                        </a:rPr>
                        <a:t>IFRS</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974397742"/>
                  </a:ext>
                </a:extLst>
              </a:tr>
              <a:tr h="299900">
                <a:tc>
                  <a:txBody>
                    <a:bodyPr/>
                    <a:lstStyle/>
                    <a:p>
                      <a:pPr lvl="0"/>
                      <a:r>
                        <a:rPr lang="en-IN" sz="1400" kern="1200">
                          <a:solidFill>
                            <a:srgbClr val="002060"/>
                          </a:solidFill>
                          <a:effectLst/>
                          <a:latin typeface="Arial" panose="020B0604020202020204" pitchFamily="34" charset="0"/>
                          <a:ea typeface="+mn-ea"/>
                          <a:cs typeface="Arial" panose="020B0604020202020204" pitchFamily="34" charset="0"/>
                        </a:rPr>
                        <a:t>Mostly specified including the extrapolation from the last liquid observable data point.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kern="1200" dirty="0">
                          <a:solidFill>
                            <a:srgbClr val="002060"/>
                          </a:solidFill>
                          <a:effectLst/>
                          <a:latin typeface="Arial" panose="020B0604020202020204" pitchFamily="34" charset="0"/>
                          <a:ea typeface="+mn-ea"/>
                          <a:cs typeface="Arial" panose="020B0604020202020204" pitchFamily="34" charset="0"/>
                        </a:rPr>
                        <a:t>It says to be consistent with the current market prices for instruments, which reflect the characteristics of the liability (timing, currency and liquidity).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9981484"/>
                  </a:ext>
                </a:extLst>
              </a:tr>
              <a:tr h="423389">
                <a:tc>
                  <a:txBody>
                    <a:bodyPr/>
                    <a:lstStyle/>
                    <a:p>
                      <a:pPr lvl="0"/>
                      <a:r>
                        <a:rPr lang="en-IN" sz="1400" kern="1200" dirty="0">
                          <a:solidFill>
                            <a:srgbClr val="002060"/>
                          </a:solidFill>
                          <a:effectLst/>
                          <a:latin typeface="Arial" panose="020B0604020202020204" pitchFamily="34" charset="0"/>
                          <a:ea typeface="+mn-ea"/>
                          <a:cs typeface="Arial" panose="020B0604020202020204" pitchFamily="34" charset="0"/>
                        </a:rPr>
                        <a:t>Illiquidity premium is added to the risk-free rate depending on the liability characteristics. (e.g. 100%, 75% or 50% of the current market illiquidity premium depending on the contract liability characteristics).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b="1" kern="1200" dirty="0">
                          <a:solidFill>
                            <a:srgbClr val="002060"/>
                          </a:solidFill>
                          <a:effectLst/>
                          <a:latin typeface="Arial" panose="020B0604020202020204" pitchFamily="34" charset="0"/>
                          <a:ea typeface="+mn-ea"/>
                          <a:cs typeface="Arial" panose="020B0604020202020204" pitchFamily="34" charset="0"/>
                        </a:rPr>
                        <a:t>Challenge for general insurance companies to determine the illiquidity premium.</a:t>
                      </a:r>
                      <a:r>
                        <a:rPr lang="en-IN" sz="1400" kern="1200" dirty="0">
                          <a:solidFill>
                            <a:srgbClr val="002060"/>
                          </a:solidFill>
                          <a:effectLst/>
                          <a:latin typeface="Arial" panose="020B0604020202020204" pitchFamily="34" charset="0"/>
                          <a:ea typeface="+mn-ea"/>
                          <a:cs typeface="Arial" panose="020B0604020202020204"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5369817"/>
                  </a:ext>
                </a:extLst>
              </a:tr>
              <a:tr h="423389">
                <a:tc>
                  <a:txBody>
                    <a:bodyPr/>
                    <a:lstStyle/>
                    <a:p>
                      <a:pPr lvl="0"/>
                      <a:r>
                        <a:rPr lang="en-IN" sz="1400" b="1" kern="1200" dirty="0">
                          <a:solidFill>
                            <a:srgbClr val="002060"/>
                          </a:solidFill>
                          <a:effectLst/>
                          <a:latin typeface="Arial" panose="020B0604020202020204" pitchFamily="34" charset="0"/>
                          <a:ea typeface="+mn-ea"/>
                          <a:cs typeface="Arial" panose="020B0604020202020204" pitchFamily="34" charset="0"/>
                        </a:rPr>
                        <a:t>Some exceptions observed in using discount rates based on yield of backing assets (minus a prudent margin).</a:t>
                      </a:r>
                      <a:endParaRPr lang="en-IN" sz="1400" kern="1200" dirty="0">
                        <a:solidFill>
                          <a:srgbClr val="002060"/>
                        </a:solidFill>
                        <a:effectLst/>
                        <a:latin typeface="Arial" panose="020B0604020202020204" pitchFamily="34"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rgbClr val="002060"/>
                          </a:solidFill>
                          <a:effectLst/>
                          <a:latin typeface="Arial" panose="020B0604020202020204" pitchFamily="34" charset="0"/>
                          <a:ea typeface="+mn-ea"/>
                          <a:cs typeface="Arial" panose="020B0604020202020204" pitchFamily="34" charset="0"/>
                        </a:rPr>
                        <a:t>For contracts where the liability does not depend on the performance of specific assets, the discount rate is calibrated to risk free rate plus illiquidity premium (similarly for asset backing liabilities the discount rate to reflect market prices).</a:t>
                      </a:r>
                    </a:p>
                    <a:p>
                      <a:pPr lvl="0"/>
                      <a:endParaRPr lang="en-IN" sz="1400" kern="1200" dirty="0">
                        <a:solidFill>
                          <a:srgbClr val="002060"/>
                        </a:solidFill>
                        <a:effectLst/>
                        <a:latin typeface="Arial" panose="020B0604020202020204" pitchFamily="34"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9008885"/>
                  </a:ext>
                </a:extLst>
              </a:tr>
            </a:tbl>
          </a:graphicData>
        </a:graphic>
      </p:graphicFrame>
      <p:sp>
        <p:nvSpPr>
          <p:cNvPr id="6" name="Rectangle 5">
            <a:extLst>
              <a:ext uri="{FF2B5EF4-FFF2-40B4-BE49-F238E27FC236}">
                <a16:creationId xmlns:a16="http://schemas.microsoft.com/office/drawing/2014/main" id="{D191E882-5CB3-9ED5-B80C-7BD044A9CADC}"/>
              </a:ext>
            </a:extLst>
          </p:cNvPr>
          <p:cNvSpPr/>
          <p:nvPr/>
        </p:nvSpPr>
        <p:spPr>
          <a:xfrm>
            <a:off x="1997611" y="1578388"/>
            <a:ext cx="9908136"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lang="en-IN"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Insurance Contracts –</a:t>
            </a:r>
            <a:r>
              <a:rPr lang="en-IN" b="1">
                <a:solidFill>
                  <a:schemeClr val="bg1"/>
                </a:solidFill>
                <a:latin typeface="Calibri" panose="020F0502020204030204" pitchFamily="34" charset="0"/>
                <a:ea typeface="Calibri" panose="020F0502020204030204" pitchFamily="34" charset="0"/>
                <a:cs typeface="Times New Roman" panose="02020603050405020304" pitchFamily="18" charset="0"/>
              </a:rPr>
              <a:t> Discount rate</a:t>
            </a:r>
            <a:endParaRPr kumimoji="0" lang="en-IN" sz="1400" b="1" i="0" u="none" strike="noStrike" kern="0" cap="none" spc="0" normalizeH="0" baseline="0" noProof="0">
              <a:ln>
                <a:noFill/>
              </a:ln>
              <a:solidFill>
                <a:schemeClr val="bg1"/>
              </a:solidFill>
              <a:effectLst/>
              <a:uLnTx/>
              <a:uFillTx/>
              <a:latin typeface="Arial" panose="020B0604020202020204" pitchFamily="34" charset="0"/>
              <a:cs typeface="Arial" panose="020B0604020202020204" pitchFamily="34" charset="0"/>
            </a:endParaRPr>
          </a:p>
        </p:txBody>
      </p:sp>
      <p:sp>
        <p:nvSpPr>
          <p:cNvPr id="7" name="Rectangle 2">
            <a:extLst>
              <a:ext uri="{FF2B5EF4-FFF2-40B4-BE49-F238E27FC236}">
                <a16:creationId xmlns:a16="http://schemas.microsoft.com/office/drawing/2014/main" id="{7B201C2A-842F-5318-98EC-E3464600E36E}"/>
              </a:ext>
            </a:extLst>
          </p:cNvPr>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Discount Rate</a:t>
            </a:r>
            <a:endParaRPr lang="en-US" altLang="en-US" sz="2800" kern="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8874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dirty="0">
                <a:solidFill>
                  <a:srgbClr val="002060"/>
                </a:solidFill>
                <a:latin typeface="Arial" panose="020B0604020202020204" pitchFamily="34" charset="0"/>
                <a:cs typeface="Arial" panose="020B0604020202020204" pitchFamily="34" charset="0"/>
              </a:rPr>
              <a:t>Risk Based Capital vs IFRS</a:t>
            </a:r>
          </a:p>
          <a:p>
            <a:pPr algn="l"/>
            <a:r>
              <a:rPr lang="en-US" sz="2800" dirty="0">
                <a:solidFill>
                  <a:srgbClr val="002060"/>
                </a:solidFill>
                <a:latin typeface="Arial" panose="020B0604020202020204" pitchFamily="34" charset="0"/>
                <a:cs typeface="Arial" panose="020B0604020202020204" pitchFamily="34" charset="0"/>
              </a:rPr>
              <a:t>Risk Margin </a:t>
            </a:r>
            <a:endParaRPr lang="en-US" altLang="en-US" sz="2800" kern="0" dirty="0">
              <a:solidFill>
                <a:srgbClr val="00206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graphicFrame>
        <p:nvGraphicFramePr>
          <p:cNvPr id="4" name="Table 10">
            <a:extLst>
              <a:ext uri="{FF2B5EF4-FFF2-40B4-BE49-F238E27FC236}">
                <a16:creationId xmlns:a16="http://schemas.microsoft.com/office/drawing/2014/main" id="{065A80CE-9337-737A-1E8E-22D811690D01}"/>
              </a:ext>
            </a:extLst>
          </p:cNvPr>
          <p:cNvGraphicFramePr>
            <a:graphicFrameLocks noGrp="1"/>
          </p:cNvGraphicFramePr>
          <p:nvPr>
            <p:extLst>
              <p:ext uri="{D42A27DB-BD31-4B8C-83A1-F6EECF244321}">
                <p14:modId xmlns:p14="http://schemas.microsoft.com/office/powerpoint/2010/main" val="1973551362"/>
              </p:ext>
            </p:extLst>
          </p:nvPr>
        </p:nvGraphicFramePr>
        <p:xfrm>
          <a:off x="1901196" y="1950152"/>
          <a:ext cx="9908136" cy="4480560"/>
        </p:xfrm>
        <a:graphic>
          <a:graphicData uri="http://schemas.openxmlformats.org/drawingml/2006/table">
            <a:tbl>
              <a:tblPr firstRow="1" bandRow="1">
                <a:tableStyleId>{F5AB1C69-6EDB-4FF4-983F-18BD219EF322}</a:tableStyleId>
              </a:tblPr>
              <a:tblGrid>
                <a:gridCol w="4600137">
                  <a:extLst>
                    <a:ext uri="{9D8B030D-6E8A-4147-A177-3AD203B41FA5}">
                      <a16:colId xmlns:a16="http://schemas.microsoft.com/office/drawing/2014/main" val="2679355063"/>
                    </a:ext>
                  </a:extLst>
                </a:gridCol>
                <a:gridCol w="5307999">
                  <a:extLst>
                    <a:ext uri="{9D8B030D-6E8A-4147-A177-3AD203B41FA5}">
                      <a16:colId xmlns:a16="http://schemas.microsoft.com/office/drawing/2014/main" val="448893122"/>
                    </a:ext>
                  </a:extLst>
                </a:gridCol>
              </a:tblGrid>
              <a:tr h="176412">
                <a:tc>
                  <a:txBody>
                    <a:bodyPr/>
                    <a:lstStyle/>
                    <a:p>
                      <a:r>
                        <a:rPr lang="en-US" sz="1400" b="1">
                          <a:solidFill>
                            <a:schemeClr val="bg1"/>
                          </a:solidFill>
                          <a:latin typeface="+mj-lt"/>
                        </a:rPr>
                        <a:t>RBC</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400" b="1">
                          <a:solidFill>
                            <a:schemeClr val="bg1"/>
                          </a:solidFill>
                          <a:latin typeface="+mj-lt"/>
                        </a:rPr>
                        <a:t>IFRS</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974397742"/>
                  </a:ext>
                </a:extLst>
              </a:tr>
              <a:tr h="299900">
                <a:tc>
                  <a:txBody>
                    <a:bodyPr/>
                    <a:lstStyle/>
                    <a:p>
                      <a:pPr lvl="0"/>
                      <a:r>
                        <a:rPr lang="en-IN" sz="1400" kern="1200">
                          <a:solidFill>
                            <a:srgbClr val="002060"/>
                          </a:solidFill>
                          <a:effectLst/>
                          <a:latin typeface="+mj-lt"/>
                          <a:ea typeface="+mn-ea"/>
                          <a:cs typeface="+mn-cs"/>
                        </a:rPr>
                        <a:t>Risk margin calibrated to ensure that the technical provisions are equivalent to the expected amount required by another insurer to take over and meet the obligations.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b="1" kern="1200">
                          <a:solidFill>
                            <a:srgbClr val="002060"/>
                          </a:solidFill>
                          <a:effectLst/>
                          <a:latin typeface="+mj-lt"/>
                          <a:ea typeface="+mn-ea"/>
                          <a:cs typeface="+mn-cs"/>
                        </a:rPr>
                        <a:t>Risk margin calibrated to ensure that the technical provisions are equivalent to the expected amount required by another insurer to take over and meet the obligations.</a:t>
                      </a:r>
                      <a:endParaRPr lang="en-IN" sz="1400" kern="120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9981484"/>
                  </a:ext>
                </a:extLst>
              </a:tr>
              <a:tr h="423389">
                <a:tc>
                  <a:txBody>
                    <a:bodyPr/>
                    <a:lstStyle/>
                    <a:p>
                      <a:pPr lvl="0"/>
                      <a:r>
                        <a:rPr lang="en-IN" sz="1400" b="1" kern="1200">
                          <a:solidFill>
                            <a:srgbClr val="002060"/>
                          </a:solidFill>
                          <a:effectLst/>
                          <a:latin typeface="+mj-lt"/>
                          <a:ea typeface="+mn-ea"/>
                          <a:cs typeface="+mn-cs"/>
                        </a:rPr>
                        <a:t>Prescribed approach based on Cost of Capital using 6% rate.</a:t>
                      </a:r>
                      <a:endParaRPr lang="en-IN" sz="1400" kern="120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b="1" kern="1200" dirty="0">
                          <a:solidFill>
                            <a:srgbClr val="002060"/>
                          </a:solidFill>
                          <a:effectLst/>
                          <a:latin typeface="+mj-lt"/>
                          <a:ea typeface="+mn-ea"/>
                          <a:cs typeface="+mn-cs"/>
                        </a:rPr>
                        <a:t>Three permitted techniques </a:t>
                      </a:r>
                      <a:r>
                        <a:rPr lang="en-IN" sz="1400" b="1" kern="1200" dirty="0" err="1">
                          <a:solidFill>
                            <a:srgbClr val="002060"/>
                          </a:solidFill>
                          <a:effectLst/>
                          <a:latin typeface="+mj-lt"/>
                          <a:ea typeface="+mn-ea"/>
                          <a:cs typeface="+mn-cs"/>
                        </a:rPr>
                        <a:t>VaR</a:t>
                      </a:r>
                      <a:r>
                        <a:rPr lang="en-IN" sz="1400" b="1" kern="1200" dirty="0">
                          <a:solidFill>
                            <a:srgbClr val="002060"/>
                          </a:solidFill>
                          <a:effectLst/>
                          <a:latin typeface="+mj-lt"/>
                          <a:ea typeface="+mn-ea"/>
                          <a:cs typeface="+mn-cs"/>
                        </a:rPr>
                        <a:t>, </a:t>
                      </a:r>
                      <a:r>
                        <a:rPr lang="en-IN" sz="1400" b="1" kern="1200" dirty="0" err="1">
                          <a:solidFill>
                            <a:srgbClr val="002060"/>
                          </a:solidFill>
                          <a:effectLst/>
                          <a:latin typeface="+mj-lt"/>
                          <a:ea typeface="+mn-ea"/>
                          <a:cs typeface="+mn-cs"/>
                        </a:rPr>
                        <a:t>TailVaR</a:t>
                      </a:r>
                      <a:r>
                        <a:rPr lang="en-IN" sz="1400" b="1" kern="1200" dirty="0">
                          <a:solidFill>
                            <a:srgbClr val="002060"/>
                          </a:solidFill>
                          <a:effectLst/>
                          <a:latin typeface="+mj-lt"/>
                          <a:ea typeface="+mn-ea"/>
                          <a:cs typeface="+mn-cs"/>
                        </a:rPr>
                        <a:t>, Cost of Capital. Requirement of a disclosure of the confidence level of the risk adjustment.</a:t>
                      </a:r>
                      <a:br>
                        <a:rPr lang="en-IN" sz="1400" b="1" kern="1200" dirty="0">
                          <a:solidFill>
                            <a:srgbClr val="002060"/>
                          </a:solidFill>
                          <a:effectLst/>
                          <a:latin typeface="+mj-lt"/>
                          <a:ea typeface="+mn-ea"/>
                          <a:cs typeface="+mn-cs"/>
                        </a:rPr>
                      </a:br>
                      <a:r>
                        <a:rPr lang="en-IN" sz="1400" b="1" kern="1200" dirty="0">
                          <a:solidFill>
                            <a:srgbClr val="002060"/>
                          </a:solidFill>
                          <a:effectLst/>
                          <a:latin typeface="+mj-lt"/>
                          <a:ea typeface="+mn-ea"/>
                          <a:cs typeface="+mn-cs"/>
                        </a:rPr>
                        <a:t>No specific guidance on Cost of Capital approach.</a:t>
                      </a:r>
                      <a:endParaRPr lang="en-IN" sz="1400" kern="1200" dirty="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5369817"/>
                  </a:ext>
                </a:extLst>
              </a:tr>
              <a:tr h="423389">
                <a:tc>
                  <a:txBody>
                    <a:bodyPr/>
                    <a:lstStyle/>
                    <a:p>
                      <a:pPr lvl="0"/>
                      <a:r>
                        <a:rPr lang="en-IN" sz="1400" b="1" kern="1200" dirty="0">
                          <a:solidFill>
                            <a:srgbClr val="002060"/>
                          </a:solidFill>
                          <a:effectLst/>
                          <a:latin typeface="+mj-lt"/>
                          <a:ea typeface="+mn-ea"/>
                          <a:cs typeface="+mn-cs"/>
                        </a:rPr>
                        <a:t>Level of diversification allowed at the entity level.</a:t>
                      </a:r>
                      <a:endParaRPr lang="en-IN" sz="1400" kern="1200" dirty="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US" sz="1400" b="1" kern="1200" dirty="0">
                          <a:solidFill>
                            <a:srgbClr val="002060"/>
                          </a:solidFill>
                          <a:effectLst/>
                          <a:latin typeface="+mj-lt"/>
                          <a:ea typeface="+mn-ea"/>
                          <a:cs typeface="+mn-cs"/>
                        </a:rPr>
                        <a:t>Risk adjustment can be calculated at the entity level</a:t>
                      </a:r>
                      <a:br>
                        <a:rPr lang="en-US" sz="1400" b="1" kern="1200" dirty="0">
                          <a:solidFill>
                            <a:srgbClr val="002060"/>
                          </a:solidFill>
                          <a:effectLst/>
                          <a:latin typeface="+mj-lt"/>
                          <a:ea typeface="+mn-ea"/>
                          <a:cs typeface="+mn-cs"/>
                        </a:rPr>
                      </a:br>
                      <a:r>
                        <a:rPr lang="en-US" sz="1400" b="1" kern="1200" dirty="0">
                          <a:solidFill>
                            <a:srgbClr val="002060"/>
                          </a:solidFill>
                          <a:effectLst/>
                          <a:latin typeface="+mj-lt"/>
                          <a:ea typeface="+mn-ea"/>
                          <a:cs typeface="+mn-cs"/>
                        </a:rPr>
                        <a:t>and allocated in a systematic way to the groups</a:t>
                      </a:r>
                      <a:endParaRPr lang="en-IN" sz="1400" b="1" kern="1200" dirty="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9008885"/>
                  </a:ext>
                </a:extLst>
              </a:tr>
              <a:tr h="423389">
                <a:tc>
                  <a:txBody>
                    <a:bodyPr/>
                    <a:lstStyle/>
                    <a:p>
                      <a:pPr lvl="0"/>
                      <a:r>
                        <a:rPr lang="en-IN" sz="1400" b="1" kern="1200" dirty="0">
                          <a:solidFill>
                            <a:srgbClr val="002060"/>
                          </a:solidFill>
                          <a:effectLst/>
                          <a:latin typeface="+mj-lt"/>
                          <a:ea typeface="+mn-ea"/>
                          <a:cs typeface="+mn-cs"/>
                        </a:rPr>
                        <a:t>Net of reinsurance.</a:t>
                      </a:r>
                      <a:endParaRPr lang="en-IN" sz="1400" kern="1200" dirty="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b="1" kern="1200" dirty="0">
                          <a:solidFill>
                            <a:srgbClr val="002060"/>
                          </a:solidFill>
                          <a:effectLst/>
                          <a:latin typeface="+mj-lt"/>
                          <a:ea typeface="+mn-ea"/>
                          <a:cs typeface="+mn-cs"/>
                        </a:rPr>
                        <a:t>Risk adjustment required for gross of reinsurance cash flows and reinsurance cashflows separately.</a:t>
                      </a:r>
                      <a:endParaRPr lang="en-IN" sz="1400" kern="1200" dirty="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5744958"/>
                  </a:ext>
                </a:extLst>
              </a:tr>
              <a:tr h="423389">
                <a:tc>
                  <a:txBody>
                    <a:bodyPr/>
                    <a:lstStyle/>
                    <a:p>
                      <a:pPr lvl="0"/>
                      <a:r>
                        <a:rPr lang="en-IN" sz="1400" b="1" kern="1200" dirty="0">
                          <a:solidFill>
                            <a:srgbClr val="002060"/>
                          </a:solidFill>
                          <a:effectLst/>
                          <a:latin typeface="+mj-lt"/>
                          <a:ea typeface="+mn-ea"/>
                          <a:cs typeface="+mn-cs"/>
                        </a:rPr>
                        <a:t>Risk margins factor the operational risks, default risk of the reinsurers as well.</a:t>
                      </a:r>
                      <a:endParaRPr lang="en-IN" sz="1400" kern="1200" dirty="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b="1" kern="1200" dirty="0">
                          <a:solidFill>
                            <a:srgbClr val="002060"/>
                          </a:solidFill>
                          <a:effectLst/>
                          <a:latin typeface="+mj-lt"/>
                          <a:ea typeface="+mn-ea"/>
                          <a:cs typeface="+mn-cs"/>
                        </a:rPr>
                        <a:t>Operational risks/ reinsurer default risks are not part of the risk adjustment calculations.</a:t>
                      </a:r>
                      <a:endParaRPr lang="en-IN" sz="1400" kern="1200" dirty="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2373308"/>
                  </a:ext>
                </a:extLst>
              </a:tr>
              <a:tr h="423389">
                <a:tc>
                  <a:txBody>
                    <a:bodyPr/>
                    <a:lstStyle/>
                    <a:p>
                      <a:pPr lvl="0"/>
                      <a:r>
                        <a:rPr lang="en-IN" sz="1400" kern="1200" dirty="0">
                          <a:solidFill>
                            <a:srgbClr val="002060"/>
                          </a:solidFill>
                          <a:effectLst/>
                          <a:latin typeface="+mj-lt"/>
                          <a:ea typeface="+mn-ea"/>
                          <a:cs typeface="+mn-cs"/>
                        </a:rPr>
                        <a:t>No risk margin required separately when the technical provisions are determined as a whole using replicating portfolios.</a:t>
                      </a:r>
                      <a:endParaRPr lang="en-IN" sz="1400" kern="1200" dirty="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b="0" kern="1200" dirty="0">
                          <a:solidFill>
                            <a:srgbClr val="002060"/>
                          </a:solidFill>
                          <a:effectLst/>
                          <a:latin typeface="+mj-lt"/>
                          <a:ea typeface="+mn-ea"/>
                          <a:cs typeface="+mn-cs"/>
                        </a:rPr>
                        <a:t>No risk margin required separately when the technical provisions are determined as a whole using replicating portfolios.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7385980"/>
                  </a:ext>
                </a:extLst>
              </a:tr>
            </a:tbl>
          </a:graphicData>
        </a:graphic>
      </p:graphicFrame>
      <p:sp>
        <p:nvSpPr>
          <p:cNvPr id="6" name="Rectangle 5">
            <a:extLst>
              <a:ext uri="{FF2B5EF4-FFF2-40B4-BE49-F238E27FC236}">
                <a16:creationId xmlns:a16="http://schemas.microsoft.com/office/drawing/2014/main" id="{D191E882-5CB3-9ED5-B80C-7BD044A9CADC}"/>
              </a:ext>
            </a:extLst>
          </p:cNvPr>
          <p:cNvSpPr/>
          <p:nvPr/>
        </p:nvSpPr>
        <p:spPr>
          <a:xfrm>
            <a:off x="1901196" y="1471226"/>
            <a:ext cx="9908136"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lang="en-IN"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Insurance Contracts – </a:t>
            </a:r>
            <a:r>
              <a:rPr lang="en-IN" b="1" dirty="0">
                <a:solidFill>
                  <a:schemeClr val="bg1"/>
                </a:solidFill>
                <a:latin typeface="Calibri" panose="020F0502020204030204" pitchFamily="34" charset="0"/>
                <a:ea typeface="Calibri" panose="020F0502020204030204" pitchFamily="34" charset="0"/>
                <a:cs typeface="Times New Roman" panose="02020603050405020304" pitchFamily="18" charset="0"/>
              </a:rPr>
              <a:t>Risk Margin / Risk Adjustment</a:t>
            </a:r>
            <a:endParaRPr kumimoji="0" lang="en-IN" sz="1400"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6209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
        <p:nvSpPr>
          <p:cNvPr id="6" name="Rectangle 5">
            <a:extLst>
              <a:ext uri="{FF2B5EF4-FFF2-40B4-BE49-F238E27FC236}">
                <a16:creationId xmlns:a16="http://schemas.microsoft.com/office/drawing/2014/main" id="{7086DD8A-7346-509B-7428-4F019BB59415}"/>
              </a:ext>
            </a:extLst>
          </p:cNvPr>
          <p:cNvSpPr/>
          <p:nvPr/>
        </p:nvSpPr>
        <p:spPr>
          <a:xfrm>
            <a:off x="1997611" y="1524457"/>
            <a:ext cx="9908136"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lang="en-IN"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Insurance Contracts – Investment return cashflows</a:t>
            </a:r>
            <a:endParaRPr kumimoji="0" lang="en-IN" sz="1400" b="1" i="0" u="none" strike="noStrike" kern="0" cap="none" spc="0" normalizeH="0" baseline="0" noProof="0">
              <a:ln>
                <a:noFill/>
              </a:ln>
              <a:solidFill>
                <a:schemeClr val="bg1"/>
              </a:solidFill>
              <a:effectLst/>
              <a:uLnTx/>
              <a:uFillTx/>
              <a:latin typeface="Arial" panose="020B0604020202020204" pitchFamily="34" charset="0"/>
              <a:cs typeface="Arial" panose="020B0604020202020204" pitchFamily="34" charset="0"/>
            </a:endParaRPr>
          </a:p>
        </p:txBody>
      </p:sp>
      <p:graphicFrame>
        <p:nvGraphicFramePr>
          <p:cNvPr id="10" name="Table 10">
            <a:extLst>
              <a:ext uri="{FF2B5EF4-FFF2-40B4-BE49-F238E27FC236}">
                <a16:creationId xmlns:a16="http://schemas.microsoft.com/office/drawing/2014/main" id="{5FF581BE-CA96-42F9-CA48-72B6B7FBB672}"/>
              </a:ext>
            </a:extLst>
          </p:cNvPr>
          <p:cNvGraphicFramePr>
            <a:graphicFrameLocks noGrp="1"/>
          </p:cNvGraphicFramePr>
          <p:nvPr>
            <p:extLst>
              <p:ext uri="{D42A27DB-BD31-4B8C-83A1-F6EECF244321}">
                <p14:modId xmlns:p14="http://schemas.microsoft.com/office/powerpoint/2010/main" val="837457083"/>
              </p:ext>
            </p:extLst>
          </p:nvPr>
        </p:nvGraphicFramePr>
        <p:xfrm>
          <a:off x="1997611" y="1998840"/>
          <a:ext cx="9908136" cy="1926047"/>
        </p:xfrm>
        <a:graphic>
          <a:graphicData uri="http://schemas.openxmlformats.org/drawingml/2006/table">
            <a:tbl>
              <a:tblPr firstRow="1" bandRow="1">
                <a:tableStyleId>{F5AB1C69-6EDB-4FF4-983F-18BD219EF322}</a:tableStyleId>
              </a:tblPr>
              <a:tblGrid>
                <a:gridCol w="4600137">
                  <a:extLst>
                    <a:ext uri="{9D8B030D-6E8A-4147-A177-3AD203B41FA5}">
                      <a16:colId xmlns:a16="http://schemas.microsoft.com/office/drawing/2014/main" val="2679355063"/>
                    </a:ext>
                  </a:extLst>
                </a:gridCol>
                <a:gridCol w="5307999">
                  <a:extLst>
                    <a:ext uri="{9D8B030D-6E8A-4147-A177-3AD203B41FA5}">
                      <a16:colId xmlns:a16="http://schemas.microsoft.com/office/drawing/2014/main" val="448893122"/>
                    </a:ext>
                  </a:extLst>
                </a:gridCol>
              </a:tblGrid>
              <a:tr h="324123">
                <a:tc>
                  <a:txBody>
                    <a:bodyPr/>
                    <a:lstStyle/>
                    <a:p>
                      <a:r>
                        <a:rPr lang="en-US" sz="1400" b="1">
                          <a:solidFill>
                            <a:schemeClr val="bg1"/>
                          </a:solidFill>
                          <a:latin typeface="+mj-lt"/>
                        </a:rPr>
                        <a:t>RBC</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400" b="1">
                          <a:solidFill>
                            <a:schemeClr val="bg1"/>
                          </a:solidFill>
                          <a:latin typeface="+mj-lt"/>
                        </a:rPr>
                        <a:t>IFRS</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974397742"/>
                  </a:ext>
                </a:extLst>
              </a:tr>
              <a:tr h="696488">
                <a:tc>
                  <a:txBody>
                    <a:bodyPr/>
                    <a:lstStyle/>
                    <a:p>
                      <a:pPr lvl="0"/>
                      <a:r>
                        <a:rPr lang="en-IN" sz="1400" kern="1200">
                          <a:solidFill>
                            <a:srgbClr val="002060"/>
                          </a:solidFill>
                          <a:effectLst/>
                          <a:latin typeface="+mj-lt"/>
                          <a:ea typeface="+mn-ea"/>
                          <a:cs typeface="+mn-cs"/>
                        </a:rPr>
                        <a:t>Not considered if the policyholders liability do not depend on them (participating, unit linked contracts etc).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kern="1200">
                          <a:solidFill>
                            <a:srgbClr val="002060"/>
                          </a:solidFill>
                          <a:effectLst/>
                          <a:latin typeface="+mj-lt"/>
                          <a:ea typeface="+mn-ea"/>
                          <a:cs typeface="+mn-cs"/>
                        </a:rPr>
                        <a:t>Not considered if the policyholders liability do not depend on them (participating, unit linked contracts etc).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9981484"/>
                  </a:ext>
                </a:extLst>
              </a:tr>
              <a:tr h="905436">
                <a:tc>
                  <a:txBody>
                    <a:bodyPr/>
                    <a:lstStyle/>
                    <a:p>
                      <a:pPr lvl="0"/>
                      <a:r>
                        <a:rPr lang="en-IN" sz="1400" kern="1200">
                          <a:solidFill>
                            <a:srgbClr val="002060"/>
                          </a:solidFill>
                          <a:effectLst/>
                          <a:latin typeface="+mj-lt"/>
                          <a:ea typeface="+mn-ea"/>
                          <a:cs typeface="+mn-cs"/>
                        </a:rPr>
                        <a:t>Guidance around market consistent approach e.g. selection of investment return through a stochastic calculation (risk free rate, deflator etc).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b="1" kern="1200">
                          <a:solidFill>
                            <a:srgbClr val="002060"/>
                          </a:solidFill>
                          <a:effectLst/>
                          <a:latin typeface="+mj-lt"/>
                          <a:ea typeface="+mn-ea"/>
                          <a:cs typeface="+mn-cs"/>
                        </a:rPr>
                        <a:t>Suggestions on using replicating portfolio. </a:t>
                      </a:r>
                      <a:br>
                        <a:rPr lang="en-IN" sz="1400" b="1" kern="1200">
                          <a:solidFill>
                            <a:srgbClr val="002060"/>
                          </a:solidFill>
                          <a:effectLst/>
                          <a:latin typeface="+mj-lt"/>
                          <a:ea typeface="+mn-ea"/>
                          <a:cs typeface="+mn-cs"/>
                        </a:rPr>
                      </a:br>
                      <a:r>
                        <a:rPr lang="en-IN" sz="1400" b="1" kern="1200">
                          <a:solidFill>
                            <a:srgbClr val="002060"/>
                          </a:solidFill>
                          <a:effectLst/>
                          <a:latin typeface="+mj-lt"/>
                          <a:ea typeface="+mn-ea"/>
                          <a:cs typeface="+mn-cs"/>
                        </a:rPr>
                        <a:t>No guidance around market consistent approach.</a:t>
                      </a:r>
                      <a:endParaRPr lang="en-IN" sz="1400" kern="120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5369817"/>
                  </a:ext>
                </a:extLst>
              </a:tr>
            </a:tbl>
          </a:graphicData>
        </a:graphic>
      </p:graphicFrame>
      <p:graphicFrame>
        <p:nvGraphicFramePr>
          <p:cNvPr id="7" name="Table 10">
            <a:extLst>
              <a:ext uri="{FF2B5EF4-FFF2-40B4-BE49-F238E27FC236}">
                <a16:creationId xmlns:a16="http://schemas.microsoft.com/office/drawing/2014/main" id="{6EAAD151-209F-558E-8785-6DEF2A332267}"/>
              </a:ext>
            </a:extLst>
          </p:cNvPr>
          <p:cNvGraphicFramePr>
            <a:graphicFrameLocks noGrp="1"/>
          </p:cNvGraphicFramePr>
          <p:nvPr>
            <p:extLst>
              <p:ext uri="{D42A27DB-BD31-4B8C-83A1-F6EECF244321}">
                <p14:modId xmlns:p14="http://schemas.microsoft.com/office/powerpoint/2010/main" val="2255587088"/>
              </p:ext>
            </p:extLst>
          </p:nvPr>
        </p:nvGraphicFramePr>
        <p:xfrm>
          <a:off x="1997611" y="4562767"/>
          <a:ext cx="9908136" cy="1249680"/>
        </p:xfrm>
        <a:graphic>
          <a:graphicData uri="http://schemas.openxmlformats.org/drawingml/2006/table">
            <a:tbl>
              <a:tblPr firstRow="1" bandRow="1">
                <a:tableStyleId>{F5AB1C69-6EDB-4FF4-983F-18BD219EF322}</a:tableStyleId>
              </a:tblPr>
              <a:tblGrid>
                <a:gridCol w="4600137">
                  <a:extLst>
                    <a:ext uri="{9D8B030D-6E8A-4147-A177-3AD203B41FA5}">
                      <a16:colId xmlns:a16="http://schemas.microsoft.com/office/drawing/2014/main" val="2679355063"/>
                    </a:ext>
                  </a:extLst>
                </a:gridCol>
                <a:gridCol w="5307999">
                  <a:extLst>
                    <a:ext uri="{9D8B030D-6E8A-4147-A177-3AD203B41FA5}">
                      <a16:colId xmlns:a16="http://schemas.microsoft.com/office/drawing/2014/main" val="448893122"/>
                    </a:ext>
                  </a:extLst>
                </a:gridCol>
              </a:tblGrid>
              <a:tr h="176412">
                <a:tc>
                  <a:txBody>
                    <a:bodyPr/>
                    <a:lstStyle/>
                    <a:p>
                      <a:r>
                        <a:rPr lang="en-US" sz="1400" b="1">
                          <a:solidFill>
                            <a:schemeClr val="bg1"/>
                          </a:solidFill>
                          <a:latin typeface="+mj-lt"/>
                        </a:rPr>
                        <a:t>RBC</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400" b="1">
                          <a:solidFill>
                            <a:schemeClr val="bg1"/>
                          </a:solidFill>
                          <a:latin typeface="+mj-lt"/>
                        </a:rPr>
                        <a:t>IFRS</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974397742"/>
                  </a:ext>
                </a:extLst>
              </a:tr>
              <a:tr h="299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a:solidFill>
                            <a:srgbClr val="002060"/>
                          </a:solidFill>
                          <a:effectLst/>
                          <a:latin typeface="+mj-lt"/>
                          <a:ea typeface="+mn-ea"/>
                          <a:cs typeface="+mn-cs"/>
                        </a:rPr>
                        <a:t>Only tax payments which are charged to the policyholders or required by the undertaking to settle the obligations.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b="1" kern="1200">
                          <a:solidFill>
                            <a:srgbClr val="002060"/>
                          </a:solidFill>
                          <a:effectLst/>
                          <a:latin typeface="+mj-lt"/>
                          <a:ea typeface="+mn-ea"/>
                          <a:cs typeface="+mn-cs"/>
                        </a:rPr>
                        <a:t>Income tax payments are recognised separately under a different standard (e.g. policyholder benefits dependent on future net of tax investment returns to be excluded if they fall under the definition of income tax).</a:t>
                      </a:r>
                      <a:endParaRPr lang="en-IN" sz="1400" kern="120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9981484"/>
                  </a:ext>
                </a:extLst>
              </a:tr>
            </a:tbl>
          </a:graphicData>
        </a:graphic>
      </p:graphicFrame>
      <p:sp>
        <p:nvSpPr>
          <p:cNvPr id="8" name="Rectangle 7">
            <a:extLst>
              <a:ext uri="{FF2B5EF4-FFF2-40B4-BE49-F238E27FC236}">
                <a16:creationId xmlns:a16="http://schemas.microsoft.com/office/drawing/2014/main" id="{F2185991-A4D7-300A-C605-E719E4C74A15}"/>
              </a:ext>
            </a:extLst>
          </p:cNvPr>
          <p:cNvSpPr/>
          <p:nvPr/>
        </p:nvSpPr>
        <p:spPr>
          <a:xfrm>
            <a:off x="1997611" y="4059429"/>
            <a:ext cx="9908136"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lang="en-IN"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Insurance Contracts – </a:t>
            </a:r>
            <a:r>
              <a:rPr lang="en-IN" b="1">
                <a:solidFill>
                  <a:schemeClr val="bg1"/>
                </a:solidFill>
                <a:latin typeface="Calibri" panose="020F0502020204030204" pitchFamily="34" charset="0"/>
                <a:ea typeface="Calibri" panose="020F0502020204030204" pitchFamily="34" charset="0"/>
                <a:cs typeface="Times New Roman" panose="02020603050405020304" pitchFamily="18" charset="0"/>
              </a:rPr>
              <a:t>Tax </a:t>
            </a:r>
            <a:r>
              <a:rPr lang="en-IN"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cashflows</a:t>
            </a:r>
            <a:endParaRPr kumimoji="0" lang="en-IN" sz="1400" b="1" i="0" u="none" strike="noStrike" kern="0" cap="none" spc="0" normalizeH="0" baseline="0" noProof="0">
              <a:ln>
                <a:noFill/>
              </a:ln>
              <a:solidFill>
                <a:schemeClr val="bg1"/>
              </a:solidFill>
              <a:effectLst/>
              <a:uLnTx/>
              <a:uFillTx/>
              <a:latin typeface="Arial" panose="020B0604020202020204" pitchFamily="34" charset="0"/>
              <a:cs typeface="Arial" panose="020B0604020202020204" pitchFamily="34" charset="0"/>
            </a:endParaRPr>
          </a:p>
        </p:txBody>
      </p:sp>
      <p:sp>
        <p:nvSpPr>
          <p:cNvPr id="9" name="Rectangle 2">
            <a:extLst>
              <a:ext uri="{FF2B5EF4-FFF2-40B4-BE49-F238E27FC236}">
                <a16:creationId xmlns:a16="http://schemas.microsoft.com/office/drawing/2014/main" id="{12929EFA-0B71-62A5-2E79-0B9EA4B83442}"/>
              </a:ext>
            </a:extLst>
          </p:cNvPr>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Cashflows (Continued..)</a:t>
            </a:r>
            <a:endParaRPr lang="en-US" altLang="en-US" sz="2800" kern="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1034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Contractual Service Margin (CSM)</a:t>
            </a:r>
            <a:endParaRPr lang="en-US" altLang="en-US" sz="2800" kern="0">
              <a:solidFill>
                <a:srgbClr val="00206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graphicFrame>
        <p:nvGraphicFramePr>
          <p:cNvPr id="4" name="Table 10">
            <a:extLst>
              <a:ext uri="{FF2B5EF4-FFF2-40B4-BE49-F238E27FC236}">
                <a16:creationId xmlns:a16="http://schemas.microsoft.com/office/drawing/2014/main" id="{065A80CE-9337-737A-1E8E-22D811690D01}"/>
              </a:ext>
            </a:extLst>
          </p:cNvPr>
          <p:cNvGraphicFramePr>
            <a:graphicFrameLocks noGrp="1"/>
          </p:cNvGraphicFramePr>
          <p:nvPr>
            <p:extLst>
              <p:ext uri="{D42A27DB-BD31-4B8C-83A1-F6EECF244321}">
                <p14:modId xmlns:p14="http://schemas.microsoft.com/office/powerpoint/2010/main" val="2409821913"/>
              </p:ext>
            </p:extLst>
          </p:nvPr>
        </p:nvGraphicFramePr>
        <p:xfrm>
          <a:off x="2104396" y="2021036"/>
          <a:ext cx="9908136" cy="3108960"/>
        </p:xfrm>
        <a:graphic>
          <a:graphicData uri="http://schemas.openxmlformats.org/drawingml/2006/table">
            <a:tbl>
              <a:tblPr firstRow="1" bandRow="1">
                <a:tableStyleId>{F5AB1C69-6EDB-4FF4-983F-18BD219EF322}</a:tableStyleId>
              </a:tblPr>
              <a:tblGrid>
                <a:gridCol w="4600137">
                  <a:extLst>
                    <a:ext uri="{9D8B030D-6E8A-4147-A177-3AD203B41FA5}">
                      <a16:colId xmlns:a16="http://schemas.microsoft.com/office/drawing/2014/main" val="2679355063"/>
                    </a:ext>
                  </a:extLst>
                </a:gridCol>
                <a:gridCol w="5307999">
                  <a:extLst>
                    <a:ext uri="{9D8B030D-6E8A-4147-A177-3AD203B41FA5}">
                      <a16:colId xmlns:a16="http://schemas.microsoft.com/office/drawing/2014/main" val="448893122"/>
                    </a:ext>
                  </a:extLst>
                </a:gridCol>
              </a:tblGrid>
              <a:tr h="219752">
                <a:tc>
                  <a:txBody>
                    <a:bodyPr/>
                    <a:lstStyle/>
                    <a:p>
                      <a:r>
                        <a:rPr lang="en-US" sz="1400" b="1">
                          <a:solidFill>
                            <a:schemeClr val="bg1"/>
                          </a:solidFill>
                          <a:latin typeface="+mj-lt"/>
                        </a:rPr>
                        <a:t>RBC</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400" b="1">
                          <a:solidFill>
                            <a:schemeClr val="bg1"/>
                          </a:solidFill>
                          <a:latin typeface="+mj-lt"/>
                        </a:rPr>
                        <a:t>IFRS</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974397742"/>
                  </a:ext>
                </a:extLst>
              </a:tr>
              <a:tr h="373579">
                <a:tc>
                  <a:txBody>
                    <a:bodyPr/>
                    <a:lstStyle/>
                    <a:p>
                      <a:pPr lvl="0"/>
                      <a:r>
                        <a:rPr lang="en-IN" sz="1400" kern="1200">
                          <a:solidFill>
                            <a:srgbClr val="002060"/>
                          </a:solidFill>
                          <a:effectLst/>
                          <a:latin typeface="+mj-lt"/>
                          <a:ea typeface="+mn-ea"/>
                          <a:cs typeface="+mn-cs"/>
                        </a:rPr>
                        <a:t>No concept of CSM.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b="1" kern="1200">
                          <a:solidFill>
                            <a:srgbClr val="002060"/>
                          </a:solidFill>
                          <a:effectLst/>
                          <a:latin typeface="+mj-lt"/>
                          <a:ea typeface="+mn-ea"/>
                          <a:cs typeface="+mn-cs"/>
                        </a:rPr>
                        <a:t>CSM calibrated to an amount that avoids recognising a gain at inception and Loss immediately recognised.</a:t>
                      </a:r>
                      <a:endParaRPr lang="en-IN" sz="1400" kern="120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9981484"/>
                  </a:ext>
                </a:extLst>
              </a:tr>
              <a:tr h="219752">
                <a:tc>
                  <a:txBody>
                    <a:bodyPr/>
                    <a:lstStyle/>
                    <a:p>
                      <a:pPr lvl="0"/>
                      <a:endParaRPr lang="en-IN" sz="1400" kern="120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b="1" kern="1200">
                          <a:solidFill>
                            <a:srgbClr val="002060"/>
                          </a:solidFill>
                          <a:effectLst/>
                          <a:latin typeface="+mj-lt"/>
                          <a:ea typeface="+mn-ea"/>
                          <a:cs typeface="+mn-cs"/>
                        </a:rPr>
                        <a:t>Calibrated at portfolio level.</a:t>
                      </a:r>
                      <a:endParaRPr lang="en-IN" sz="1400" kern="120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9008885"/>
                  </a:ext>
                </a:extLst>
              </a:tr>
              <a:tr h="219752">
                <a:tc>
                  <a:txBody>
                    <a:bodyPr/>
                    <a:lstStyle/>
                    <a:p>
                      <a:pPr lvl="0"/>
                      <a:endParaRPr lang="en-IN" sz="1400" kern="120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b="1" kern="1200">
                          <a:solidFill>
                            <a:srgbClr val="002060"/>
                          </a:solidFill>
                          <a:effectLst/>
                          <a:latin typeface="+mj-lt"/>
                          <a:ea typeface="+mn-ea"/>
                          <a:cs typeface="+mn-cs"/>
                        </a:rPr>
                        <a:t>Data granularity finally determine the level of calibration.</a:t>
                      </a:r>
                      <a:endParaRPr lang="en-IN" sz="1400" kern="120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5744958"/>
                  </a:ext>
                </a:extLst>
              </a:tr>
              <a:tr h="681233">
                <a:tc>
                  <a:txBody>
                    <a:bodyPr/>
                    <a:lstStyle/>
                    <a:p>
                      <a:pPr lvl="0"/>
                      <a:endParaRPr lang="en-IN" sz="1400" kern="120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b="1" kern="1200">
                          <a:solidFill>
                            <a:srgbClr val="002060"/>
                          </a:solidFill>
                          <a:effectLst/>
                          <a:latin typeface="+mj-lt"/>
                          <a:ea typeface="+mn-ea"/>
                          <a:cs typeface="+mn-cs"/>
                        </a:rPr>
                        <a:t>Recognised over the coverage period reflecting the pattern of exposure to risk (or may reflect the pattern of expected claims and benefits as well if the pattern significantly different).</a:t>
                      </a:r>
                      <a:endParaRPr lang="en-IN" sz="1400" kern="120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2373308"/>
                  </a:ext>
                </a:extLst>
              </a:tr>
              <a:tr h="527406">
                <a:tc>
                  <a:txBody>
                    <a:bodyPr/>
                    <a:lstStyle/>
                    <a:p>
                      <a:pPr lvl="0"/>
                      <a:endParaRPr lang="en-IN" sz="1400" kern="120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b="1" kern="1200" dirty="0">
                          <a:solidFill>
                            <a:srgbClr val="002060"/>
                          </a:solidFill>
                          <a:effectLst/>
                          <a:latin typeface="+mj-lt"/>
                          <a:ea typeface="+mn-ea"/>
                          <a:cs typeface="+mn-cs"/>
                        </a:rPr>
                        <a:t>Adjustment for changes to financial (discount rates) and other variables (expenses/lapses) all flown through to profit or loss   or OCI</a:t>
                      </a:r>
                      <a:endParaRPr lang="en-IN" sz="1400" kern="1200" dirty="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7385980"/>
                  </a:ext>
                </a:extLst>
              </a:tr>
            </a:tbl>
          </a:graphicData>
        </a:graphic>
      </p:graphicFrame>
      <p:sp>
        <p:nvSpPr>
          <p:cNvPr id="6" name="Rectangle 5">
            <a:extLst>
              <a:ext uri="{FF2B5EF4-FFF2-40B4-BE49-F238E27FC236}">
                <a16:creationId xmlns:a16="http://schemas.microsoft.com/office/drawing/2014/main" id="{D191E882-5CB3-9ED5-B80C-7BD044A9CADC}"/>
              </a:ext>
            </a:extLst>
          </p:cNvPr>
          <p:cNvSpPr/>
          <p:nvPr/>
        </p:nvSpPr>
        <p:spPr>
          <a:xfrm>
            <a:off x="2104396" y="1542110"/>
            <a:ext cx="9908136"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lang="en-IN"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Insurance Contracts – CSM</a:t>
            </a:r>
            <a:endParaRPr kumimoji="0" lang="en-IN" sz="1400" b="1" i="0" u="none" strike="noStrike" kern="0" cap="none" spc="0" normalizeH="0" baseline="0" noProof="0">
              <a:ln>
                <a:noFill/>
              </a:ln>
              <a:solidFill>
                <a:schemeClr val="bg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3741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Replicating Portfolio</a:t>
            </a:r>
            <a:endParaRPr lang="en-US" altLang="en-US" sz="2800" kern="0">
              <a:solidFill>
                <a:srgbClr val="00206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graphicFrame>
        <p:nvGraphicFramePr>
          <p:cNvPr id="4" name="Table 10">
            <a:extLst>
              <a:ext uri="{FF2B5EF4-FFF2-40B4-BE49-F238E27FC236}">
                <a16:creationId xmlns:a16="http://schemas.microsoft.com/office/drawing/2014/main" id="{065A80CE-9337-737A-1E8E-22D811690D01}"/>
              </a:ext>
            </a:extLst>
          </p:cNvPr>
          <p:cNvGraphicFramePr>
            <a:graphicFrameLocks noGrp="1"/>
          </p:cNvGraphicFramePr>
          <p:nvPr>
            <p:extLst>
              <p:ext uri="{D42A27DB-BD31-4B8C-83A1-F6EECF244321}">
                <p14:modId xmlns:p14="http://schemas.microsoft.com/office/powerpoint/2010/main" val="4154245943"/>
              </p:ext>
            </p:extLst>
          </p:nvPr>
        </p:nvGraphicFramePr>
        <p:xfrm>
          <a:off x="1909663" y="2097236"/>
          <a:ext cx="9908136" cy="2286000"/>
        </p:xfrm>
        <a:graphic>
          <a:graphicData uri="http://schemas.openxmlformats.org/drawingml/2006/table">
            <a:tbl>
              <a:tblPr firstRow="1" bandRow="1">
                <a:tableStyleId>{F5AB1C69-6EDB-4FF4-983F-18BD219EF322}</a:tableStyleId>
              </a:tblPr>
              <a:tblGrid>
                <a:gridCol w="4600137">
                  <a:extLst>
                    <a:ext uri="{9D8B030D-6E8A-4147-A177-3AD203B41FA5}">
                      <a16:colId xmlns:a16="http://schemas.microsoft.com/office/drawing/2014/main" val="2679355063"/>
                    </a:ext>
                  </a:extLst>
                </a:gridCol>
                <a:gridCol w="5307999">
                  <a:extLst>
                    <a:ext uri="{9D8B030D-6E8A-4147-A177-3AD203B41FA5}">
                      <a16:colId xmlns:a16="http://schemas.microsoft.com/office/drawing/2014/main" val="448893122"/>
                    </a:ext>
                  </a:extLst>
                </a:gridCol>
              </a:tblGrid>
              <a:tr h="219752">
                <a:tc>
                  <a:txBody>
                    <a:bodyPr/>
                    <a:lstStyle/>
                    <a:p>
                      <a:r>
                        <a:rPr lang="en-US" sz="1400" b="1">
                          <a:solidFill>
                            <a:schemeClr val="bg1"/>
                          </a:solidFill>
                          <a:latin typeface="+mj-lt"/>
                        </a:rPr>
                        <a:t>RBC</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400" b="1">
                          <a:solidFill>
                            <a:schemeClr val="bg1"/>
                          </a:solidFill>
                          <a:latin typeface="+mj-lt"/>
                        </a:rPr>
                        <a:t>IFRS</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974397742"/>
                  </a:ext>
                </a:extLst>
              </a:tr>
              <a:tr h="373579">
                <a:tc>
                  <a:txBody>
                    <a:bodyPr/>
                    <a:lstStyle/>
                    <a:p>
                      <a:pPr lvl="0"/>
                      <a:r>
                        <a:rPr lang="en-IN" sz="1400" kern="1200">
                          <a:solidFill>
                            <a:srgbClr val="002060"/>
                          </a:solidFill>
                          <a:effectLst/>
                          <a:latin typeface="+mj-lt"/>
                          <a:ea typeface="+mn-ea"/>
                          <a:cs typeface="+mn-cs"/>
                        </a:rPr>
                        <a:t>Cashflows depending on underwriting risk, e.g. almost all the general insurance cashflows, can’t be replicated.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a:solidFill>
                            <a:srgbClr val="002060"/>
                          </a:solidFill>
                          <a:effectLst/>
                          <a:latin typeface="+mj-lt"/>
                          <a:ea typeface="+mn-ea"/>
                          <a:cs typeface="+mn-cs"/>
                        </a:rPr>
                        <a:t>Same as RBC.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kern="120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9981484"/>
                  </a:ext>
                </a:extLst>
              </a:tr>
              <a:tr h="219752">
                <a:tc>
                  <a:txBody>
                    <a:bodyPr/>
                    <a:lstStyle/>
                    <a:p>
                      <a:pPr lvl="0"/>
                      <a:r>
                        <a:rPr lang="en-IN" sz="1400" kern="1200">
                          <a:solidFill>
                            <a:srgbClr val="002060"/>
                          </a:solidFill>
                          <a:effectLst/>
                          <a:latin typeface="+mj-lt"/>
                          <a:ea typeface="+mn-ea"/>
                          <a:cs typeface="+mn-cs"/>
                        </a:rPr>
                        <a:t>Criteria for using replicating portfolios is that the contractual cashflows should match in timing, amount and uncertainty. </a:t>
                      </a:r>
                      <a:endParaRPr lang="en-IN" sz="1400" kern="120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b="1" kern="1200">
                          <a:solidFill>
                            <a:srgbClr val="002060"/>
                          </a:solidFill>
                          <a:effectLst/>
                          <a:latin typeface="+mj-lt"/>
                          <a:ea typeface="+mn-ea"/>
                          <a:cs typeface="+mn-cs"/>
                        </a:rPr>
                        <a:t>No prescription/guidance as such on the replicating financial instruments to be identified and picked.</a:t>
                      </a:r>
                      <a:endParaRPr lang="en-IN" sz="1400" kern="120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9008885"/>
                  </a:ext>
                </a:extLst>
              </a:tr>
              <a:tr h="219752">
                <a:tc>
                  <a:txBody>
                    <a:bodyPr/>
                    <a:lstStyle/>
                    <a:p>
                      <a:pPr lvl="0"/>
                      <a:r>
                        <a:rPr lang="en-IN" sz="1400" kern="1200">
                          <a:solidFill>
                            <a:srgbClr val="002060"/>
                          </a:solidFill>
                          <a:effectLst/>
                          <a:latin typeface="+mj-lt"/>
                          <a:ea typeface="+mn-ea"/>
                          <a:cs typeface="+mn-cs"/>
                        </a:rPr>
                        <a:t>Replicated portfolios i.e. the financial instruments should be traded in active markets that are deep, liquid and transparent.</a:t>
                      </a:r>
                      <a:endParaRPr lang="en-IN" sz="1400" kern="120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endParaRPr lang="en-IN" sz="1400" kern="120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5744958"/>
                  </a:ext>
                </a:extLst>
              </a:tr>
            </a:tbl>
          </a:graphicData>
        </a:graphic>
      </p:graphicFrame>
      <p:sp>
        <p:nvSpPr>
          <p:cNvPr id="6" name="Rectangle 5">
            <a:extLst>
              <a:ext uri="{FF2B5EF4-FFF2-40B4-BE49-F238E27FC236}">
                <a16:creationId xmlns:a16="http://schemas.microsoft.com/office/drawing/2014/main" id="{D191E882-5CB3-9ED5-B80C-7BD044A9CADC}"/>
              </a:ext>
            </a:extLst>
          </p:cNvPr>
          <p:cNvSpPr/>
          <p:nvPr/>
        </p:nvSpPr>
        <p:spPr>
          <a:xfrm>
            <a:off x="1909663" y="1618310"/>
            <a:ext cx="9908136"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lang="en-IN"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Insurance Contracts – </a:t>
            </a:r>
            <a:r>
              <a:rPr lang="en-IN" b="1">
                <a:solidFill>
                  <a:schemeClr val="bg1"/>
                </a:solidFill>
                <a:latin typeface="Calibri" panose="020F0502020204030204" pitchFamily="34" charset="0"/>
                <a:ea typeface="Calibri" panose="020F0502020204030204" pitchFamily="34" charset="0"/>
                <a:cs typeface="Times New Roman" panose="02020603050405020304" pitchFamily="18" charset="0"/>
              </a:rPr>
              <a:t>Replicating Portfolio</a:t>
            </a:r>
            <a:endParaRPr kumimoji="0" lang="en-IN" sz="1400" b="1" i="0" u="none" strike="noStrike" kern="0" cap="none" spc="0" normalizeH="0" baseline="0" noProof="0">
              <a:ln>
                <a:noFill/>
              </a:ln>
              <a:solidFill>
                <a:schemeClr val="bg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470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Reinsurance</a:t>
            </a:r>
            <a:endParaRPr lang="en-US" altLang="en-US" sz="2800" kern="0">
              <a:solidFill>
                <a:srgbClr val="00206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graphicFrame>
        <p:nvGraphicFramePr>
          <p:cNvPr id="4" name="Table 10">
            <a:extLst>
              <a:ext uri="{FF2B5EF4-FFF2-40B4-BE49-F238E27FC236}">
                <a16:creationId xmlns:a16="http://schemas.microsoft.com/office/drawing/2014/main" id="{065A80CE-9337-737A-1E8E-22D811690D01}"/>
              </a:ext>
            </a:extLst>
          </p:cNvPr>
          <p:cNvGraphicFramePr>
            <a:graphicFrameLocks noGrp="1"/>
          </p:cNvGraphicFramePr>
          <p:nvPr>
            <p:extLst>
              <p:ext uri="{D42A27DB-BD31-4B8C-83A1-F6EECF244321}">
                <p14:modId xmlns:p14="http://schemas.microsoft.com/office/powerpoint/2010/main" val="1477391589"/>
              </p:ext>
            </p:extLst>
          </p:nvPr>
        </p:nvGraphicFramePr>
        <p:xfrm>
          <a:off x="1901196" y="2037969"/>
          <a:ext cx="9908136" cy="2540513"/>
        </p:xfrm>
        <a:graphic>
          <a:graphicData uri="http://schemas.openxmlformats.org/drawingml/2006/table">
            <a:tbl>
              <a:tblPr firstRow="1" bandRow="1">
                <a:tableStyleId>{F5AB1C69-6EDB-4FF4-983F-18BD219EF322}</a:tableStyleId>
              </a:tblPr>
              <a:tblGrid>
                <a:gridCol w="4600137">
                  <a:extLst>
                    <a:ext uri="{9D8B030D-6E8A-4147-A177-3AD203B41FA5}">
                      <a16:colId xmlns:a16="http://schemas.microsoft.com/office/drawing/2014/main" val="2679355063"/>
                    </a:ext>
                  </a:extLst>
                </a:gridCol>
                <a:gridCol w="5307999">
                  <a:extLst>
                    <a:ext uri="{9D8B030D-6E8A-4147-A177-3AD203B41FA5}">
                      <a16:colId xmlns:a16="http://schemas.microsoft.com/office/drawing/2014/main" val="448893122"/>
                    </a:ext>
                  </a:extLst>
                </a:gridCol>
              </a:tblGrid>
              <a:tr h="219752">
                <a:tc>
                  <a:txBody>
                    <a:bodyPr/>
                    <a:lstStyle/>
                    <a:p>
                      <a:r>
                        <a:rPr lang="en-US" sz="1400" b="1">
                          <a:solidFill>
                            <a:schemeClr val="bg1"/>
                          </a:solidFill>
                          <a:latin typeface="+mj-lt"/>
                        </a:rPr>
                        <a:t>RBC</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400" b="1">
                          <a:solidFill>
                            <a:schemeClr val="bg1"/>
                          </a:solidFill>
                          <a:latin typeface="+mj-lt"/>
                        </a:rPr>
                        <a:t>IFRS</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974397742"/>
                  </a:ext>
                </a:extLst>
              </a:tr>
              <a:tr h="373579">
                <a:tc>
                  <a:txBody>
                    <a:bodyPr/>
                    <a:lstStyle/>
                    <a:p>
                      <a:pPr lvl="0"/>
                      <a:r>
                        <a:rPr lang="en-IN" sz="1400" kern="1200">
                          <a:solidFill>
                            <a:srgbClr val="002060"/>
                          </a:solidFill>
                          <a:effectLst/>
                          <a:latin typeface="+mj-lt"/>
                          <a:ea typeface="+mn-ea"/>
                          <a:cs typeface="+mn-cs"/>
                        </a:rPr>
                        <a:t>Reinsurance recoveries against the gross cashflows are separately presented in the balance sheet.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b="1" kern="1200">
                          <a:solidFill>
                            <a:srgbClr val="002060"/>
                          </a:solidFill>
                          <a:effectLst/>
                          <a:latin typeface="+mj-lt"/>
                          <a:ea typeface="+mn-ea"/>
                          <a:cs typeface="+mn-cs"/>
                        </a:rPr>
                        <a:t>Reinsurance cashflow projections done separately which includes non-performance by the reinsurers (default risk).</a:t>
                      </a:r>
                      <a:endParaRPr lang="en-IN" sz="1400" kern="120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9981484"/>
                  </a:ext>
                </a:extLst>
              </a:tr>
              <a:tr h="219752">
                <a:tc>
                  <a:txBody>
                    <a:bodyPr/>
                    <a:lstStyle/>
                    <a:p>
                      <a:pPr lvl="0"/>
                      <a:r>
                        <a:rPr lang="en-IN" sz="1400" kern="1200">
                          <a:solidFill>
                            <a:srgbClr val="002060"/>
                          </a:solidFill>
                          <a:effectLst/>
                          <a:latin typeface="+mj-lt"/>
                          <a:ea typeface="+mn-ea"/>
                          <a:cs typeface="+mn-cs"/>
                        </a:rPr>
                        <a:t>Reinsurance cashflows consider reinsurance credit risk.</a:t>
                      </a:r>
                      <a:endParaRPr lang="en-IN" sz="1400" kern="120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b="1" kern="1200">
                          <a:solidFill>
                            <a:srgbClr val="002060"/>
                          </a:solidFill>
                          <a:effectLst/>
                          <a:latin typeface="+mj-lt"/>
                          <a:ea typeface="+mn-ea"/>
                          <a:cs typeface="+mn-cs"/>
                        </a:rPr>
                        <a:t>Explicit reinsurance risk adjustment which excludes the reinsurance credit risk.</a:t>
                      </a:r>
                      <a:endParaRPr lang="en-IN" sz="1400" kern="120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9008885"/>
                  </a:ext>
                </a:extLst>
              </a:tr>
              <a:tr h="219752">
                <a:tc>
                  <a:txBody>
                    <a:bodyPr/>
                    <a:lstStyle/>
                    <a:p>
                      <a:pPr lvl="0"/>
                      <a:r>
                        <a:rPr lang="en-IN" sz="1400" kern="1200">
                          <a:solidFill>
                            <a:srgbClr val="002060"/>
                          </a:solidFill>
                          <a:effectLst/>
                          <a:latin typeface="+mj-lt"/>
                          <a:ea typeface="+mn-ea"/>
                          <a:cs typeface="+mn-cs"/>
                        </a:rPr>
                        <a:t>Risk margin net of reinsurance.</a:t>
                      </a:r>
                      <a:endParaRPr lang="en-IN" sz="1400" kern="120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b="1" kern="1200">
                          <a:solidFill>
                            <a:srgbClr val="002060"/>
                          </a:solidFill>
                          <a:effectLst/>
                          <a:latin typeface="+mj-lt"/>
                          <a:ea typeface="+mn-ea"/>
                          <a:cs typeface="+mn-cs"/>
                        </a:rPr>
                        <a:t>CSM set at inception to avoid loss, however a gain is immediately recognised.</a:t>
                      </a:r>
                      <a:endParaRPr lang="en-IN" sz="1400" kern="120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5744958"/>
                  </a:ext>
                </a:extLst>
              </a:tr>
              <a:tr h="681233">
                <a:tc>
                  <a:txBody>
                    <a:bodyPr/>
                    <a:lstStyle/>
                    <a:p>
                      <a:pPr lvl="0"/>
                      <a:r>
                        <a:rPr lang="en-IN" sz="1400" kern="1200">
                          <a:solidFill>
                            <a:srgbClr val="002060"/>
                          </a:solidFill>
                          <a:effectLst/>
                          <a:latin typeface="+mj-lt"/>
                          <a:ea typeface="+mn-ea"/>
                          <a:cs typeface="+mn-cs"/>
                        </a:rPr>
                        <a:t>No concept of CSM.</a:t>
                      </a:r>
                      <a:endParaRPr lang="en-IN" sz="1400" kern="1200">
                        <a:solidFill>
                          <a:srgbClr val="002060"/>
                        </a:solidFill>
                        <a:effectLst/>
                        <a:latin typeface="+mj-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b="1" kern="1200">
                          <a:solidFill>
                            <a:srgbClr val="002060"/>
                          </a:solidFill>
                          <a:effectLst/>
                          <a:latin typeface="+mj-lt"/>
                          <a:ea typeface="+mn-ea"/>
                          <a:cs typeface="+mn-cs"/>
                        </a:rPr>
                        <a:t>Residual margin released in line with the method for gross cashflows.</a:t>
                      </a:r>
                      <a:endParaRPr lang="en-IN" sz="1400" kern="120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2373308"/>
                  </a:ext>
                </a:extLst>
              </a:tr>
            </a:tbl>
          </a:graphicData>
        </a:graphic>
      </p:graphicFrame>
      <p:sp>
        <p:nvSpPr>
          <p:cNvPr id="6" name="Rectangle 5">
            <a:extLst>
              <a:ext uri="{FF2B5EF4-FFF2-40B4-BE49-F238E27FC236}">
                <a16:creationId xmlns:a16="http://schemas.microsoft.com/office/drawing/2014/main" id="{D191E882-5CB3-9ED5-B80C-7BD044A9CADC}"/>
              </a:ext>
            </a:extLst>
          </p:cNvPr>
          <p:cNvSpPr/>
          <p:nvPr/>
        </p:nvSpPr>
        <p:spPr>
          <a:xfrm>
            <a:off x="1901196" y="1559043"/>
            <a:ext cx="9908136"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lang="en-IN"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Insurance Contracts – Reinsurance</a:t>
            </a:r>
            <a:endParaRPr kumimoji="0" lang="en-IN" sz="1400" b="1" i="0" u="none" strike="noStrike" kern="0" cap="none" spc="0" normalizeH="0" baseline="0" noProof="0">
              <a:ln>
                <a:noFill/>
              </a:ln>
              <a:solidFill>
                <a:schemeClr val="bg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3164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Portfolio Transfer &amp; Transitional Arrangements</a:t>
            </a:r>
            <a:endParaRPr lang="en-US" altLang="en-US" sz="2800" kern="0">
              <a:solidFill>
                <a:srgbClr val="00206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
        <p:nvSpPr>
          <p:cNvPr id="6" name="Rectangle 5">
            <a:extLst>
              <a:ext uri="{FF2B5EF4-FFF2-40B4-BE49-F238E27FC236}">
                <a16:creationId xmlns:a16="http://schemas.microsoft.com/office/drawing/2014/main" id="{7086DD8A-7346-509B-7428-4F019BB59415}"/>
              </a:ext>
            </a:extLst>
          </p:cNvPr>
          <p:cNvSpPr/>
          <p:nvPr/>
        </p:nvSpPr>
        <p:spPr>
          <a:xfrm>
            <a:off x="1879078" y="1524457"/>
            <a:ext cx="9908136"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lang="en-IN"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Insurance Contracts – Portfolio Transfer</a:t>
            </a:r>
            <a:endParaRPr kumimoji="0" lang="en-IN" sz="1400" b="1" i="0" u="none" strike="noStrike" kern="0" cap="none" spc="0" normalizeH="0" baseline="0" noProof="0">
              <a:ln>
                <a:noFill/>
              </a:ln>
              <a:solidFill>
                <a:schemeClr val="bg1"/>
              </a:solidFill>
              <a:effectLst/>
              <a:uLnTx/>
              <a:uFillTx/>
              <a:latin typeface="Arial" panose="020B0604020202020204" pitchFamily="34" charset="0"/>
              <a:cs typeface="Arial" panose="020B0604020202020204" pitchFamily="34" charset="0"/>
            </a:endParaRPr>
          </a:p>
        </p:txBody>
      </p:sp>
      <p:graphicFrame>
        <p:nvGraphicFramePr>
          <p:cNvPr id="10" name="Table 10">
            <a:extLst>
              <a:ext uri="{FF2B5EF4-FFF2-40B4-BE49-F238E27FC236}">
                <a16:creationId xmlns:a16="http://schemas.microsoft.com/office/drawing/2014/main" id="{5FF581BE-CA96-42F9-CA48-72B6B7FBB672}"/>
              </a:ext>
            </a:extLst>
          </p:cNvPr>
          <p:cNvGraphicFramePr>
            <a:graphicFrameLocks noGrp="1"/>
          </p:cNvGraphicFramePr>
          <p:nvPr>
            <p:extLst>
              <p:ext uri="{D42A27DB-BD31-4B8C-83A1-F6EECF244321}">
                <p14:modId xmlns:p14="http://schemas.microsoft.com/office/powerpoint/2010/main" val="683707984"/>
              </p:ext>
            </p:extLst>
          </p:nvPr>
        </p:nvGraphicFramePr>
        <p:xfrm>
          <a:off x="1879078" y="2003934"/>
          <a:ext cx="9908136" cy="1889760"/>
        </p:xfrm>
        <a:graphic>
          <a:graphicData uri="http://schemas.openxmlformats.org/drawingml/2006/table">
            <a:tbl>
              <a:tblPr firstRow="1" bandRow="1">
                <a:tableStyleId>{F5AB1C69-6EDB-4FF4-983F-18BD219EF322}</a:tableStyleId>
              </a:tblPr>
              <a:tblGrid>
                <a:gridCol w="4600137">
                  <a:extLst>
                    <a:ext uri="{9D8B030D-6E8A-4147-A177-3AD203B41FA5}">
                      <a16:colId xmlns:a16="http://schemas.microsoft.com/office/drawing/2014/main" val="2679355063"/>
                    </a:ext>
                  </a:extLst>
                </a:gridCol>
                <a:gridCol w="5307999">
                  <a:extLst>
                    <a:ext uri="{9D8B030D-6E8A-4147-A177-3AD203B41FA5}">
                      <a16:colId xmlns:a16="http://schemas.microsoft.com/office/drawing/2014/main" val="448893122"/>
                    </a:ext>
                  </a:extLst>
                </a:gridCol>
              </a:tblGrid>
              <a:tr h="0">
                <a:tc>
                  <a:txBody>
                    <a:bodyPr/>
                    <a:lstStyle/>
                    <a:p>
                      <a:r>
                        <a:rPr lang="en-US" sz="1400" b="1">
                          <a:solidFill>
                            <a:schemeClr val="bg1"/>
                          </a:solidFill>
                          <a:latin typeface="+mj-lt"/>
                        </a:rPr>
                        <a:t>RBC</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400" b="1">
                          <a:solidFill>
                            <a:schemeClr val="bg1"/>
                          </a:solidFill>
                          <a:latin typeface="+mj-lt"/>
                        </a:rPr>
                        <a:t>IFRS</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974397742"/>
                  </a:ext>
                </a:extLst>
              </a:tr>
              <a:tr h="6964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a:solidFill>
                            <a:srgbClr val="002060"/>
                          </a:solidFill>
                          <a:effectLst/>
                          <a:latin typeface="+mj-lt"/>
                          <a:ea typeface="+mn-ea"/>
                          <a:cs typeface="+mn-cs"/>
                        </a:rPr>
                        <a:t>No concept exists. All contracts are treated as organic, and follow the same recognition, measurement, and presentation approach.</a:t>
                      </a:r>
                    </a:p>
                    <a:p>
                      <a:pPr lvl="0"/>
                      <a:endParaRPr lang="en-IN" sz="1400" kern="120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b="1" kern="1200">
                          <a:solidFill>
                            <a:srgbClr val="002060"/>
                          </a:solidFill>
                          <a:effectLst/>
                          <a:latin typeface="+mj-lt"/>
                          <a:ea typeface="+mn-ea"/>
                          <a:cs typeface="+mn-cs"/>
                        </a:rPr>
                        <a:t>For insurance contracts assumed in a portfolio transfer or acquisition, the residual margin of the insurance contract is calibrated to be the excess of the consideration received (portfolio transfer) over the best estimate plus risk adjustment. If best estimate plus risk adjustment is greater than the consideration received, then a loss is recognised or goodwill is increased</a:t>
                      </a:r>
                      <a:r>
                        <a:rPr lang="en-IN" sz="1400" b="0" kern="1200">
                          <a:solidFill>
                            <a:srgbClr val="002060"/>
                          </a:solidFill>
                          <a:effectLst/>
                          <a:latin typeface="+mj-lt"/>
                          <a:ea typeface="+mn-ea"/>
                          <a:cs typeface="+mn-cs"/>
                        </a:rPr>
                        <a:t> </a:t>
                      </a:r>
                      <a:r>
                        <a:rPr lang="en-IN" sz="1400" b="1" kern="1200">
                          <a:solidFill>
                            <a:srgbClr val="002060"/>
                          </a:solidFill>
                          <a:effectLst/>
                          <a:latin typeface="+mj-lt"/>
                          <a:ea typeface="+mn-ea"/>
                          <a:cs typeface="+mn-cs"/>
                        </a:rPr>
                        <a:t>respectively.</a:t>
                      </a:r>
                      <a:endParaRPr lang="en-IN" sz="1400" kern="120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9981484"/>
                  </a:ext>
                </a:extLst>
              </a:tr>
            </a:tbl>
          </a:graphicData>
        </a:graphic>
      </p:graphicFrame>
      <p:graphicFrame>
        <p:nvGraphicFramePr>
          <p:cNvPr id="7" name="Table 10">
            <a:extLst>
              <a:ext uri="{FF2B5EF4-FFF2-40B4-BE49-F238E27FC236}">
                <a16:creationId xmlns:a16="http://schemas.microsoft.com/office/drawing/2014/main" id="{6EAAD151-209F-558E-8785-6DEF2A332267}"/>
              </a:ext>
            </a:extLst>
          </p:cNvPr>
          <p:cNvGraphicFramePr>
            <a:graphicFrameLocks noGrp="1"/>
          </p:cNvGraphicFramePr>
          <p:nvPr>
            <p:extLst>
              <p:ext uri="{D42A27DB-BD31-4B8C-83A1-F6EECF244321}">
                <p14:modId xmlns:p14="http://schemas.microsoft.com/office/powerpoint/2010/main" val="2462227091"/>
              </p:ext>
            </p:extLst>
          </p:nvPr>
        </p:nvGraphicFramePr>
        <p:xfrm>
          <a:off x="1879078" y="4562767"/>
          <a:ext cx="9908136" cy="1645920"/>
        </p:xfrm>
        <a:graphic>
          <a:graphicData uri="http://schemas.openxmlformats.org/drawingml/2006/table">
            <a:tbl>
              <a:tblPr firstRow="1" bandRow="1">
                <a:tableStyleId>{F5AB1C69-6EDB-4FF4-983F-18BD219EF322}</a:tableStyleId>
              </a:tblPr>
              <a:tblGrid>
                <a:gridCol w="4600137">
                  <a:extLst>
                    <a:ext uri="{9D8B030D-6E8A-4147-A177-3AD203B41FA5}">
                      <a16:colId xmlns:a16="http://schemas.microsoft.com/office/drawing/2014/main" val="2679355063"/>
                    </a:ext>
                  </a:extLst>
                </a:gridCol>
                <a:gridCol w="5307999">
                  <a:extLst>
                    <a:ext uri="{9D8B030D-6E8A-4147-A177-3AD203B41FA5}">
                      <a16:colId xmlns:a16="http://schemas.microsoft.com/office/drawing/2014/main" val="448893122"/>
                    </a:ext>
                  </a:extLst>
                </a:gridCol>
              </a:tblGrid>
              <a:tr h="176412">
                <a:tc>
                  <a:txBody>
                    <a:bodyPr/>
                    <a:lstStyle/>
                    <a:p>
                      <a:r>
                        <a:rPr lang="en-US" sz="1400" b="1">
                          <a:solidFill>
                            <a:schemeClr val="bg1"/>
                          </a:solidFill>
                          <a:latin typeface="+mj-lt"/>
                        </a:rPr>
                        <a:t>RBC</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400" b="1">
                          <a:solidFill>
                            <a:schemeClr val="bg1"/>
                          </a:solidFill>
                          <a:latin typeface="+mj-lt"/>
                        </a:rPr>
                        <a:t>IFRS</a:t>
                      </a:r>
                      <a:endParaRPr lang="en-IN" sz="1400" b="1">
                        <a:solidFill>
                          <a:schemeClr val="bg1"/>
                        </a:solidFill>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974397742"/>
                  </a:ext>
                </a:extLst>
              </a:tr>
              <a:tr h="299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a:solidFill>
                            <a:srgbClr val="002060"/>
                          </a:solidFill>
                          <a:effectLst/>
                          <a:latin typeface="+mj-lt"/>
                          <a:ea typeface="+mn-ea"/>
                          <a:cs typeface="+mn-cs"/>
                        </a:rPr>
                        <a:t>Asset backed discount rate during the transition as one exception.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kern="1200">
                          <a:solidFill>
                            <a:srgbClr val="002060"/>
                          </a:solidFill>
                          <a:effectLst/>
                          <a:latin typeface="+mj-lt"/>
                          <a:ea typeface="+mn-ea"/>
                          <a:cs typeface="+mn-cs"/>
                        </a:rPr>
                        <a:t>Full retrospective application of the insurance standard except that is no recreation of CSM.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9981484"/>
                  </a:ext>
                </a:extLst>
              </a:tr>
              <a:tr h="299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kern="120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kern="1200">
                          <a:solidFill>
                            <a:srgbClr val="002060"/>
                          </a:solidFill>
                          <a:effectLst/>
                          <a:latin typeface="+mj-lt"/>
                          <a:ea typeface="+mn-ea"/>
                          <a:cs typeface="+mn-cs"/>
                        </a:rPr>
                        <a:t>All intangible assets or liabilities are derecognised (e.g. DAC).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8711289"/>
                  </a:ext>
                </a:extLst>
              </a:tr>
              <a:tr h="299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kern="1200">
                        <a:solidFill>
                          <a:srgbClr val="002060"/>
                        </a:solidFill>
                        <a:effectLst/>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en-IN" sz="1400" kern="1200">
                          <a:solidFill>
                            <a:srgbClr val="002060"/>
                          </a:solidFill>
                          <a:effectLst/>
                          <a:latin typeface="+mj-lt"/>
                          <a:ea typeface="+mn-ea"/>
                          <a:cs typeface="+mn-cs"/>
                        </a:rPr>
                        <a:t>The change in all these measurements are recognised in SHE and not in income statement.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01520066"/>
                  </a:ext>
                </a:extLst>
              </a:tr>
            </a:tbl>
          </a:graphicData>
        </a:graphic>
      </p:graphicFrame>
      <p:sp>
        <p:nvSpPr>
          <p:cNvPr id="8" name="Rectangle 7">
            <a:extLst>
              <a:ext uri="{FF2B5EF4-FFF2-40B4-BE49-F238E27FC236}">
                <a16:creationId xmlns:a16="http://schemas.microsoft.com/office/drawing/2014/main" id="{F2185991-A4D7-300A-C605-E719E4C74A15}"/>
              </a:ext>
            </a:extLst>
          </p:cNvPr>
          <p:cNvSpPr/>
          <p:nvPr/>
        </p:nvSpPr>
        <p:spPr>
          <a:xfrm>
            <a:off x="1879078" y="4059429"/>
            <a:ext cx="9908136"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lang="en-IN"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Insurance Contracts – </a:t>
            </a:r>
            <a:r>
              <a:rPr lang="en-IN" b="1">
                <a:solidFill>
                  <a:schemeClr val="bg1"/>
                </a:solidFill>
                <a:latin typeface="Calibri" panose="020F0502020204030204" pitchFamily="34" charset="0"/>
                <a:ea typeface="Calibri" panose="020F0502020204030204" pitchFamily="34" charset="0"/>
                <a:cs typeface="Times New Roman" panose="02020603050405020304" pitchFamily="18" charset="0"/>
              </a:rPr>
              <a:t>Transitional arrangements</a:t>
            </a:r>
            <a:endParaRPr kumimoji="0" lang="en-IN" sz="1400" b="1" i="0" u="none" strike="noStrike" kern="0" cap="none" spc="0" normalizeH="0" baseline="0" noProof="0">
              <a:ln>
                <a:noFill/>
              </a:ln>
              <a:solidFill>
                <a:schemeClr val="bg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2722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graphicFrame>
        <p:nvGraphicFramePr>
          <p:cNvPr id="4" name="Table 3">
            <a:extLst>
              <a:ext uri="{FF2B5EF4-FFF2-40B4-BE49-F238E27FC236}">
                <a16:creationId xmlns:a16="http://schemas.microsoft.com/office/drawing/2014/main" id="{9ADB7D20-FAE8-470C-DEA6-DEFDB84D1599}"/>
              </a:ext>
            </a:extLst>
          </p:cNvPr>
          <p:cNvGraphicFramePr>
            <a:graphicFrameLocks noGrp="1"/>
          </p:cNvGraphicFramePr>
          <p:nvPr>
            <p:extLst>
              <p:ext uri="{D42A27DB-BD31-4B8C-83A1-F6EECF244321}">
                <p14:modId xmlns:p14="http://schemas.microsoft.com/office/powerpoint/2010/main" val="1211310413"/>
              </p:ext>
            </p:extLst>
          </p:nvPr>
        </p:nvGraphicFramePr>
        <p:xfrm>
          <a:off x="1873293" y="1573529"/>
          <a:ext cx="9947787" cy="4754880"/>
        </p:xfrm>
        <a:graphic>
          <a:graphicData uri="http://schemas.openxmlformats.org/drawingml/2006/table">
            <a:tbl>
              <a:tblPr firstRow="1" bandRow="1">
                <a:tableStyleId>{1FECB4D8-DB02-4DC6-A0A2-4F2EBAE1DC90}</a:tableStyleId>
              </a:tblPr>
              <a:tblGrid>
                <a:gridCol w="2094271">
                  <a:extLst>
                    <a:ext uri="{9D8B030D-6E8A-4147-A177-3AD203B41FA5}">
                      <a16:colId xmlns:a16="http://schemas.microsoft.com/office/drawing/2014/main" val="389286843"/>
                    </a:ext>
                  </a:extLst>
                </a:gridCol>
                <a:gridCol w="3926758">
                  <a:extLst>
                    <a:ext uri="{9D8B030D-6E8A-4147-A177-3AD203B41FA5}">
                      <a16:colId xmlns:a16="http://schemas.microsoft.com/office/drawing/2014/main" val="1214325075"/>
                    </a:ext>
                  </a:extLst>
                </a:gridCol>
                <a:gridCol w="3926758">
                  <a:extLst>
                    <a:ext uri="{9D8B030D-6E8A-4147-A177-3AD203B41FA5}">
                      <a16:colId xmlns:a16="http://schemas.microsoft.com/office/drawing/2014/main" val="3693084859"/>
                    </a:ext>
                  </a:extLst>
                </a:gridCol>
              </a:tblGrid>
              <a:tr h="317094">
                <a:tc>
                  <a:txBody>
                    <a:bodyPr/>
                    <a:lstStyle/>
                    <a:p>
                      <a:r>
                        <a:rPr lang="en-US" sz="1600" b="1">
                          <a:solidFill>
                            <a:schemeClr val="bg1"/>
                          </a:solidFill>
                          <a:latin typeface="+mj-lt"/>
                        </a:rPr>
                        <a:t>Asset Type</a:t>
                      </a:r>
                      <a:endParaRPr lang="en-IN" sz="1600" b="1" i="1">
                        <a:solidFill>
                          <a:schemeClr val="bg1"/>
                        </a:solidFill>
                        <a:latin typeface="+mj-lt"/>
                        <a:cs typeface="Arial" panose="020B0604020202020204" pitchFamily="34" charset="0"/>
                      </a:endParaRPr>
                    </a:p>
                  </a:txBody>
                  <a:tcPr anchor="ctr">
                    <a:lnL w="12700" cmpd="sng">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600" b="1" i="0">
                          <a:solidFill>
                            <a:schemeClr val="bg1"/>
                          </a:solidFill>
                          <a:latin typeface="+mj-lt"/>
                          <a:cs typeface="Arial" panose="020B0604020202020204" pitchFamily="34" charset="0"/>
                        </a:rPr>
                        <a:t>RBC</a:t>
                      </a:r>
                      <a:endParaRPr lang="en-IN" sz="16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600" b="1" i="0">
                          <a:solidFill>
                            <a:schemeClr val="bg1"/>
                          </a:solidFill>
                          <a:latin typeface="+mj-lt"/>
                          <a:cs typeface="Arial" panose="020B0604020202020204" pitchFamily="34" charset="0"/>
                        </a:rPr>
                        <a:t>IFRS</a:t>
                      </a:r>
                      <a:endParaRPr lang="en-IN" sz="16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1993210840"/>
                  </a:ext>
                </a:extLst>
              </a:tr>
              <a:tr h="547707">
                <a:tc>
                  <a:txBody>
                    <a:bodyPr/>
                    <a:lstStyle/>
                    <a:p>
                      <a:pPr algn="l"/>
                      <a:r>
                        <a:rPr lang="en-US" sz="1400" b="1">
                          <a:solidFill>
                            <a:srgbClr val="002060"/>
                          </a:solidFill>
                          <a:latin typeface="Arial" panose="020B0604020202020204" pitchFamily="34" charset="0"/>
                          <a:cs typeface="Arial" panose="020B0604020202020204" pitchFamily="34" charset="0"/>
                        </a:rPr>
                        <a:t>Goodwill on Acquisition</a:t>
                      </a:r>
                    </a:p>
                  </a:txBody>
                  <a:tcPr>
                    <a:lnL w="12700" cmpd="sng">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r>
                        <a:rPr lang="en-IN" sz="1400" kern="1200">
                          <a:solidFill>
                            <a:srgbClr val="002060"/>
                          </a:solidFill>
                          <a:effectLst/>
                          <a:latin typeface="+mj-lt"/>
                          <a:ea typeface="+mn-ea"/>
                          <a:cs typeface="+mn-cs"/>
                        </a:rPr>
                        <a:t>Not considered as identifiable and separable asset in the marketplace.</a:t>
                      </a:r>
                      <a:endParaRPr lang="en-IN" sz="1400">
                        <a:solidFill>
                          <a:srgbClr val="002060"/>
                        </a:solidFill>
                        <a:latin typeface="+mj-lt"/>
                        <a:cs typeface="Arial" panose="020B0604020202020204" pitchFamily="34" charset="0"/>
                      </a:endParaRPr>
                    </a:p>
                  </a:txBody>
                  <a:tcPr>
                    <a:lnL>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r>
                        <a:rPr lang="en-IN" sz="1400" b="1" kern="1200">
                          <a:solidFill>
                            <a:srgbClr val="002060"/>
                          </a:solidFill>
                          <a:effectLst/>
                          <a:latin typeface="+mj-lt"/>
                          <a:ea typeface="+mn-ea"/>
                          <a:cs typeface="+mn-cs"/>
                        </a:rPr>
                        <a:t>Initial measurement at cost with subsequent measurement at cost less any impairment loss.</a:t>
                      </a:r>
                      <a:endParaRPr lang="en-IN" sz="1400" kern="1200">
                        <a:solidFill>
                          <a:srgbClr val="002060"/>
                        </a:solidFill>
                        <a:effectLst/>
                        <a:latin typeface="+mj-lt"/>
                        <a:ea typeface="+mn-ea"/>
                        <a:cs typeface="+mn-cs"/>
                      </a:endParaRPr>
                    </a:p>
                  </a:txBody>
                  <a:tcPr>
                    <a:lnL>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2185347"/>
                  </a:ext>
                </a:extLst>
              </a:tr>
              <a:tr h="547707">
                <a:tc>
                  <a:txBody>
                    <a:bodyPr/>
                    <a:lstStyle/>
                    <a:p>
                      <a:pPr algn="l"/>
                      <a:endParaRPr lang="en-US" sz="1600" b="1">
                        <a:solidFill>
                          <a:srgbClr val="002060"/>
                        </a:solidFill>
                        <a:latin typeface="Arial" panose="020B0604020202020204" pitchFamily="34" charset="0"/>
                        <a:cs typeface="Arial" panose="020B0604020202020204" pitchFamily="34" charset="0"/>
                      </a:endParaRPr>
                    </a:p>
                  </a:txBody>
                  <a:tcPr>
                    <a:lnL w="12700" cmpd="sng">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en-IN" sz="1400">
                        <a:solidFill>
                          <a:srgbClr val="002060"/>
                        </a:solidFill>
                        <a:latin typeface="+mj-lt"/>
                        <a:cs typeface="Arial" panose="020B0604020202020204" pitchFamily="34" charset="0"/>
                      </a:endParaRPr>
                    </a:p>
                  </a:txBody>
                  <a:tcPr>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b="1" kern="1200">
                          <a:solidFill>
                            <a:srgbClr val="002060"/>
                          </a:solidFill>
                          <a:effectLst/>
                          <a:latin typeface="+mj-lt"/>
                          <a:ea typeface="+mn-ea"/>
                          <a:cs typeface="+mn-cs"/>
                        </a:rPr>
                        <a:t>Initial cost is the excess of the cost of acquisition over the net fair value of acquired identifiable assets, liabilities, and contingent liabilities.</a:t>
                      </a:r>
                      <a:endParaRPr lang="en-IN" sz="1400" kern="1200">
                        <a:solidFill>
                          <a:srgbClr val="002060"/>
                        </a:solidFill>
                        <a:latin typeface="+mj-lt"/>
                        <a:ea typeface="+mn-ea"/>
                        <a:cs typeface="Arial" panose="020B0604020202020204" pitchFamily="34" charset="0"/>
                      </a:endParaRPr>
                    </a:p>
                  </a:txBody>
                  <a:tcPr>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31914519"/>
                  </a:ext>
                </a:extLst>
              </a:tr>
              <a:tr h="420033">
                <a:tc>
                  <a:txBody>
                    <a:bodyPr/>
                    <a:lstStyle/>
                    <a:p>
                      <a:pPr algn="l"/>
                      <a:r>
                        <a:rPr lang="en-US" sz="1400" b="1">
                          <a:solidFill>
                            <a:srgbClr val="002060"/>
                          </a:solidFill>
                          <a:latin typeface="Arial" panose="020B0604020202020204" pitchFamily="34" charset="0"/>
                          <a:cs typeface="Arial" panose="020B0604020202020204" pitchFamily="34" charset="0"/>
                        </a:rPr>
                        <a:t>Intangible Assets</a:t>
                      </a:r>
                      <a:endParaRPr lang="en-IN" sz="1400" b="1">
                        <a:solidFill>
                          <a:srgbClr val="002060"/>
                        </a:solidFill>
                        <a:latin typeface="Arial" panose="020B0604020202020204" pitchFamily="34" charset="0"/>
                        <a:cs typeface="Arial" panose="020B0604020202020204" pitchFamily="34" charset="0"/>
                      </a:endParaRPr>
                    </a:p>
                  </a:txBody>
                  <a:tcPr>
                    <a:lnL w="12700" cmpd="sng">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kern="1200">
                          <a:solidFill>
                            <a:srgbClr val="002060"/>
                          </a:solidFill>
                          <a:effectLst/>
                          <a:latin typeface="+mj-lt"/>
                          <a:ea typeface="+mn-ea"/>
                          <a:cs typeface="+mn-cs"/>
                        </a:rPr>
                        <a:t>At fair value only if such assets are separable and there is evidence of transactions of such or similar assets in the marketplace.  </a:t>
                      </a:r>
                      <a:r>
                        <a:rPr lang="en-IN" sz="1400" b="1" kern="1200">
                          <a:solidFill>
                            <a:srgbClr val="002060"/>
                          </a:solidFill>
                          <a:effectLst/>
                          <a:latin typeface="+mj-lt"/>
                          <a:ea typeface="+mn-ea"/>
                          <a:cs typeface="+mn-cs"/>
                        </a:rPr>
                        <a:t>Otherwise, the values are kept at nil.</a:t>
                      </a:r>
                      <a:endParaRPr lang="en-IN" sz="1400" kern="1200">
                        <a:solidFill>
                          <a:srgbClr val="002060"/>
                        </a:solidFill>
                        <a:effectLst/>
                        <a:latin typeface="+mj-lt"/>
                        <a:ea typeface="+mn-ea"/>
                        <a:cs typeface="+mn-cs"/>
                      </a:endParaRPr>
                    </a:p>
                    <a:p>
                      <a:pPr marL="0" indent="0" algn="l">
                        <a:buFont typeface="Arial" panose="020B0604020202020204" pitchFamily="34" charset="0"/>
                        <a:buNone/>
                      </a:pP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IN" sz="1400" b="1" kern="1200">
                          <a:solidFill>
                            <a:srgbClr val="002060"/>
                          </a:solidFill>
                          <a:effectLst/>
                          <a:latin typeface="+mj-lt"/>
                          <a:ea typeface="+mn-ea"/>
                          <a:cs typeface="+mn-cs"/>
                        </a:rPr>
                        <a:t>Recognised only when it is certain that the future economic benefits will flow to the entity and costs can be measured separately.</a:t>
                      </a:r>
                      <a:endParaRPr lang="en-IN" sz="1400">
                        <a:solidFill>
                          <a:srgbClr val="002060"/>
                        </a:solidFill>
                        <a:latin typeface="+mj-lt"/>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38488437"/>
                  </a:ext>
                </a:extLst>
              </a:tr>
              <a:tr h="420033">
                <a:tc>
                  <a:txBody>
                    <a:bodyPr/>
                    <a:lstStyle/>
                    <a:p>
                      <a:pPr algn="l"/>
                      <a:endParaRPr lang="en-IN" sz="1600" b="1">
                        <a:solidFill>
                          <a:srgbClr val="002060"/>
                        </a:solidFill>
                        <a:latin typeface="Arial" panose="020B0604020202020204" pitchFamily="34" charset="0"/>
                        <a:cs typeface="Arial" panose="020B0604020202020204" pitchFamily="34" charset="0"/>
                      </a:endParaRPr>
                    </a:p>
                  </a:txBody>
                  <a:tcPr>
                    <a:lnL w="12700" cmpd="sng">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r>
                        <a:rPr lang="en-IN" sz="1400" kern="1200">
                          <a:solidFill>
                            <a:srgbClr val="002060"/>
                          </a:solidFill>
                          <a:effectLst/>
                          <a:latin typeface="+mj-lt"/>
                          <a:ea typeface="+mn-ea"/>
                          <a:cs typeface="+mn-cs"/>
                        </a:rPr>
                        <a:t>Fair value measure basis is similar to IFRS standards.</a:t>
                      </a: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IN" sz="1400" b="1" kern="1200">
                          <a:solidFill>
                            <a:srgbClr val="002060"/>
                          </a:solidFill>
                          <a:effectLst/>
                          <a:latin typeface="+mj-lt"/>
                          <a:ea typeface="+mn-ea"/>
                          <a:cs typeface="+mn-cs"/>
                        </a:rPr>
                        <a:t>Initial measurement is at cost and subsequent measurement is either at</a:t>
                      </a:r>
                      <a:br>
                        <a:rPr lang="en-IN" sz="1400" b="1" kern="1200">
                          <a:solidFill>
                            <a:srgbClr val="002060"/>
                          </a:solidFill>
                          <a:effectLst/>
                          <a:latin typeface="+mj-lt"/>
                          <a:ea typeface="+mn-ea"/>
                          <a:cs typeface="+mn-cs"/>
                        </a:rPr>
                      </a:br>
                      <a:r>
                        <a:rPr lang="en-IN" sz="1400" b="1" kern="1200">
                          <a:solidFill>
                            <a:srgbClr val="002060"/>
                          </a:solidFill>
                          <a:effectLst/>
                          <a:latin typeface="+mj-lt"/>
                          <a:ea typeface="+mn-ea"/>
                          <a:cs typeface="+mn-cs"/>
                        </a:rPr>
                        <a:t>(</a:t>
                      </a:r>
                      <a:r>
                        <a:rPr lang="en-IN" sz="1400" b="1" kern="1200" err="1">
                          <a:solidFill>
                            <a:srgbClr val="002060"/>
                          </a:solidFill>
                          <a:effectLst/>
                          <a:latin typeface="+mj-lt"/>
                          <a:ea typeface="+mn-ea"/>
                          <a:cs typeface="+mn-cs"/>
                        </a:rPr>
                        <a:t>i</a:t>
                      </a:r>
                      <a:r>
                        <a:rPr lang="en-IN" sz="1400" b="1" kern="1200">
                          <a:solidFill>
                            <a:srgbClr val="002060"/>
                          </a:solidFill>
                          <a:effectLst/>
                          <a:latin typeface="+mj-lt"/>
                          <a:ea typeface="+mn-ea"/>
                          <a:cs typeface="+mn-cs"/>
                        </a:rPr>
                        <a:t>) Cost model: cost less any accumulated depreciation or impairment or </a:t>
                      </a:r>
                      <a:br>
                        <a:rPr lang="en-IN" sz="1400" b="1" kern="1200">
                          <a:solidFill>
                            <a:srgbClr val="002060"/>
                          </a:solidFill>
                          <a:effectLst/>
                          <a:latin typeface="+mj-lt"/>
                          <a:ea typeface="+mn-ea"/>
                          <a:cs typeface="+mn-cs"/>
                        </a:rPr>
                      </a:br>
                      <a:r>
                        <a:rPr lang="en-IN" sz="1400" b="1" kern="1200">
                          <a:solidFill>
                            <a:srgbClr val="002060"/>
                          </a:solidFill>
                          <a:effectLst/>
                          <a:latin typeface="+mj-lt"/>
                          <a:ea typeface="+mn-ea"/>
                          <a:cs typeface="+mn-cs"/>
                        </a:rPr>
                        <a:t>(ii) Revaluation model: fair value at the date of revaluation less any subsequent accumulated depreciation or impairment</a:t>
                      </a:r>
                      <a:endParaRPr lang="en-IN" sz="1400">
                        <a:solidFill>
                          <a:srgbClr val="002060"/>
                        </a:solidFill>
                        <a:latin typeface="+mj-lt"/>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5771254"/>
                  </a:ext>
                </a:extLst>
              </a:tr>
            </a:tbl>
          </a:graphicData>
        </a:graphic>
      </p:graphicFrame>
      <p:sp>
        <p:nvSpPr>
          <p:cNvPr id="6" name="Rectangle 2">
            <a:extLst>
              <a:ext uri="{FF2B5EF4-FFF2-40B4-BE49-F238E27FC236}">
                <a16:creationId xmlns:a16="http://schemas.microsoft.com/office/drawing/2014/main" id="{F9F2873C-C253-C859-5580-523AA9480FD8}"/>
              </a:ext>
            </a:extLst>
          </p:cNvPr>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Assets</a:t>
            </a:r>
            <a:endParaRPr lang="en-US" altLang="en-US" sz="2800" kern="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51981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graphicFrame>
        <p:nvGraphicFramePr>
          <p:cNvPr id="4" name="Table 3">
            <a:extLst>
              <a:ext uri="{FF2B5EF4-FFF2-40B4-BE49-F238E27FC236}">
                <a16:creationId xmlns:a16="http://schemas.microsoft.com/office/drawing/2014/main" id="{9ADB7D20-FAE8-470C-DEA6-DEFDB84D1599}"/>
              </a:ext>
            </a:extLst>
          </p:cNvPr>
          <p:cNvGraphicFramePr>
            <a:graphicFrameLocks noGrp="1"/>
          </p:cNvGraphicFramePr>
          <p:nvPr>
            <p:extLst>
              <p:ext uri="{D42A27DB-BD31-4B8C-83A1-F6EECF244321}">
                <p14:modId xmlns:p14="http://schemas.microsoft.com/office/powerpoint/2010/main" val="3689306107"/>
              </p:ext>
            </p:extLst>
          </p:nvPr>
        </p:nvGraphicFramePr>
        <p:xfrm>
          <a:off x="1890227" y="1587681"/>
          <a:ext cx="9947787" cy="4108113"/>
        </p:xfrm>
        <a:graphic>
          <a:graphicData uri="http://schemas.openxmlformats.org/drawingml/2006/table">
            <a:tbl>
              <a:tblPr firstRow="1" bandRow="1">
                <a:tableStyleId>{1FECB4D8-DB02-4DC6-A0A2-4F2EBAE1DC90}</a:tableStyleId>
              </a:tblPr>
              <a:tblGrid>
                <a:gridCol w="2094271">
                  <a:extLst>
                    <a:ext uri="{9D8B030D-6E8A-4147-A177-3AD203B41FA5}">
                      <a16:colId xmlns:a16="http://schemas.microsoft.com/office/drawing/2014/main" val="389286843"/>
                    </a:ext>
                  </a:extLst>
                </a:gridCol>
                <a:gridCol w="3926758">
                  <a:extLst>
                    <a:ext uri="{9D8B030D-6E8A-4147-A177-3AD203B41FA5}">
                      <a16:colId xmlns:a16="http://schemas.microsoft.com/office/drawing/2014/main" val="1214325075"/>
                    </a:ext>
                  </a:extLst>
                </a:gridCol>
                <a:gridCol w="3926758">
                  <a:extLst>
                    <a:ext uri="{9D8B030D-6E8A-4147-A177-3AD203B41FA5}">
                      <a16:colId xmlns:a16="http://schemas.microsoft.com/office/drawing/2014/main" val="3693084859"/>
                    </a:ext>
                  </a:extLst>
                </a:gridCol>
              </a:tblGrid>
              <a:tr h="317094">
                <a:tc>
                  <a:txBody>
                    <a:bodyPr/>
                    <a:lstStyle/>
                    <a:p>
                      <a:r>
                        <a:rPr lang="en-US" sz="1600" b="1">
                          <a:solidFill>
                            <a:schemeClr val="bg1"/>
                          </a:solidFill>
                          <a:latin typeface="+mj-lt"/>
                        </a:rPr>
                        <a:t>Asset Type</a:t>
                      </a:r>
                      <a:endParaRPr lang="en-IN" sz="1600" b="1" i="1">
                        <a:solidFill>
                          <a:schemeClr val="bg1"/>
                        </a:solidFill>
                        <a:latin typeface="+mj-lt"/>
                        <a:cs typeface="Arial" panose="020B0604020202020204" pitchFamily="34" charset="0"/>
                      </a:endParaRPr>
                    </a:p>
                  </a:txBody>
                  <a:tcPr anchor="ctr">
                    <a:lnL w="12700" cmpd="sng">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600" b="1" i="0">
                          <a:solidFill>
                            <a:schemeClr val="bg1"/>
                          </a:solidFill>
                          <a:latin typeface="+mj-lt"/>
                          <a:cs typeface="Arial" panose="020B0604020202020204" pitchFamily="34" charset="0"/>
                        </a:rPr>
                        <a:t>RBC</a:t>
                      </a:r>
                      <a:endParaRPr lang="en-IN" sz="16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600" b="1" i="0">
                          <a:solidFill>
                            <a:schemeClr val="bg1"/>
                          </a:solidFill>
                          <a:latin typeface="+mj-lt"/>
                          <a:cs typeface="Arial" panose="020B0604020202020204" pitchFamily="34" charset="0"/>
                        </a:rPr>
                        <a:t>IFRS</a:t>
                      </a:r>
                      <a:endParaRPr lang="en-IN" sz="16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1993210840"/>
                  </a:ext>
                </a:extLst>
              </a:tr>
              <a:tr h="547707">
                <a:tc>
                  <a:txBody>
                    <a:bodyPr/>
                    <a:lstStyle/>
                    <a:p>
                      <a:pPr algn="l"/>
                      <a:r>
                        <a:rPr lang="en-IN" sz="1400" b="1" kern="1200">
                          <a:solidFill>
                            <a:srgbClr val="002060"/>
                          </a:solidFill>
                          <a:effectLst/>
                          <a:latin typeface="+mj-lt"/>
                          <a:ea typeface="+mn-ea"/>
                          <a:cs typeface="+mn-cs"/>
                        </a:rPr>
                        <a:t>Property Plan and Equipment</a:t>
                      </a:r>
                      <a:endParaRPr lang="en-US" sz="1400" b="1">
                        <a:solidFill>
                          <a:srgbClr val="002060"/>
                        </a:solidFill>
                        <a:latin typeface="+mj-lt"/>
                        <a:cs typeface="Arial" panose="020B0604020202020204" pitchFamily="34" charset="0"/>
                      </a:endParaRPr>
                    </a:p>
                  </a:txBody>
                  <a:tcPr>
                    <a:lnL w="12700" cmpd="sng">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a:solidFill>
                            <a:srgbClr val="002060"/>
                          </a:solidFill>
                          <a:effectLst/>
                          <a:latin typeface="+mj-lt"/>
                          <a:ea typeface="+mn-ea"/>
                          <a:cs typeface="+mn-cs"/>
                        </a:rPr>
                        <a:t>At fair value.</a:t>
                      </a:r>
                      <a:br>
                        <a:rPr lang="en-IN" sz="1400" kern="1200">
                          <a:solidFill>
                            <a:srgbClr val="002060"/>
                          </a:solidFill>
                          <a:effectLst/>
                          <a:latin typeface="+mj-lt"/>
                          <a:ea typeface="+mn-ea"/>
                          <a:cs typeface="+mn-cs"/>
                        </a:rPr>
                      </a:br>
                      <a:r>
                        <a:rPr lang="en-IN" sz="1400" kern="1200">
                          <a:solidFill>
                            <a:srgbClr val="002060"/>
                          </a:solidFill>
                          <a:effectLst/>
                          <a:latin typeface="+mj-lt"/>
                          <a:ea typeface="+mn-ea"/>
                          <a:cs typeface="+mn-cs"/>
                        </a:rPr>
                        <a:t>Revaluation model under IFRS is considered to be a reasonable proxy for fair value.</a:t>
                      </a:r>
                      <a:endParaRPr lang="en-IN" sz="1400" kern="1200">
                        <a:solidFill>
                          <a:srgbClr val="002060"/>
                        </a:solidFill>
                        <a:latin typeface="+mj-lt"/>
                        <a:ea typeface="+mn-ea"/>
                        <a:cs typeface="Arial" panose="020B0604020202020204" pitchFamily="34" charset="0"/>
                      </a:endParaRPr>
                    </a:p>
                    <a:p>
                      <a:pPr lvl="0"/>
                      <a:endParaRPr lang="en-IN" sz="1400" kern="1200">
                        <a:solidFill>
                          <a:srgbClr val="002060"/>
                        </a:solidFill>
                        <a:effectLst/>
                        <a:latin typeface="+mj-lt"/>
                        <a:ea typeface="+mn-ea"/>
                        <a:cs typeface="+mn-cs"/>
                      </a:endParaRPr>
                    </a:p>
                  </a:txBody>
                  <a:tcPr>
                    <a:lnL>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r>
                        <a:rPr lang="en-IN" sz="1400" kern="1200">
                          <a:solidFill>
                            <a:srgbClr val="002060"/>
                          </a:solidFill>
                          <a:effectLst/>
                          <a:latin typeface="+mj-lt"/>
                          <a:ea typeface="+mn-ea"/>
                          <a:cs typeface="+mn-cs"/>
                        </a:rPr>
                        <a:t>Initial measurement is at cost and subsequent measurement is either at </a:t>
                      </a:r>
                      <a:br>
                        <a:rPr lang="en-IN" sz="1400" kern="1200">
                          <a:solidFill>
                            <a:srgbClr val="002060"/>
                          </a:solidFill>
                          <a:effectLst/>
                          <a:latin typeface="+mj-lt"/>
                          <a:ea typeface="+mn-ea"/>
                          <a:cs typeface="+mn-cs"/>
                        </a:rPr>
                      </a:br>
                      <a:r>
                        <a:rPr lang="en-IN" sz="1400" kern="1200">
                          <a:solidFill>
                            <a:srgbClr val="002060"/>
                          </a:solidFill>
                          <a:effectLst/>
                          <a:latin typeface="+mj-lt"/>
                          <a:ea typeface="+mn-ea"/>
                          <a:cs typeface="+mn-cs"/>
                        </a:rPr>
                        <a:t>(</a:t>
                      </a:r>
                      <a:r>
                        <a:rPr lang="en-IN" sz="1400" kern="1200" err="1">
                          <a:solidFill>
                            <a:srgbClr val="002060"/>
                          </a:solidFill>
                          <a:effectLst/>
                          <a:latin typeface="+mj-lt"/>
                          <a:ea typeface="+mn-ea"/>
                          <a:cs typeface="+mn-cs"/>
                        </a:rPr>
                        <a:t>i</a:t>
                      </a:r>
                      <a:r>
                        <a:rPr lang="en-IN" sz="1400" kern="1200">
                          <a:solidFill>
                            <a:srgbClr val="002060"/>
                          </a:solidFill>
                          <a:effectLst/>
                          <a:latin typeface="+mj-lt"/>
                          <a:ea typeface="+mn-ea"/>
                          <a:cs typeface="+mn-cs"/>
                        </a:rPr>
                        <a:t>) Cost model or </a:t>
                      </a:r>
                      <a:br>
                        <a:rPr lang="en-IN" sz="1400" kern="1200">
                          <a:solidFill>
                            <a:srgbClr val="002060"/>
                          </a:solidFill>
                          <a:effectLst/>
                          <a:latin typeface="+mj-lt"/>
                          <a:ea typeface="+mn-ea"/>
                          <a:cs typeface="+mn-cs"/>
                        </a:rPr>
                      </a:br>
                      <a:r>
                        <a:rPr lang="en-IN" sz="1400" kern="1200">
                          <a:solidFill>
                            <a:srgbClr val="002060"/>
                          </a:solidFill>
                          <a:effectLst/>
                          <a:latin typeface="+mj-lt"/>
                          <a:ea typeface="+mn-ea"/>
                          <a:cs typeface="+mn-cs"/>
                        </a:rPr>
                        <a:t>(ii) Revaluation model</a:t>
                      </a:r>
                    </a:p>
                  </a:txBody>
                  <a:tcPr>
                    <a:lnL>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2185347"/>
                  </a:ext>
                </a:extLst>
              </a:tr>
              <a:tr h="420033">
                <a:tc>
                  <a:txBody>
                    <a:bodyPr/>
                    <a:lstStyle/>
                    <a:p>
                      <a:pPr algn="l"/>
                      <a:r>
                        <a:rPr lang="en-IN" sz="1400" b="1" kern="1200">
                          <a:solidFill>
                            <a:srgbClr val="002060"/>
                          </a:solidFill>
                          <a:effectLst/>
                          <a:latin typeface="+mj-lt"/>
                          <a:ea typeface="+mn-ea"/>
                          <a:cs typeface="+mn-cs"/>
                        </a:rPr>
                        <a:t>Finance leases</a:t>
                      </a:r>
                      <a:endParaRPr lang="en-IN" sz="1400" b="1">
                        <a:solidFill>
                          <a:srgbClr val="002060"/>
                        </a:solidFill>
                        <a:latin typeface="+mj-lt"/>
                        <a:cs typeface="Arial" panose="020B0604020202020204" pitchFamily="34" charset="0"/>
                      </a:endParaRPr>
                    </a:p>
                  </a:txBody>
                  <a:tcPr>
                    <a:lnL w="12700" cmpd="sng">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r>
                        <a:rPr lang="en-IN" sz="1400" kern="1200">
                          <a:solidFill>
                            <a:srgbClr val="002060"/>
                          </a:solidFill>
                          <a:effectLst/>
                          <a:latin typeface="+mj-lt"/>
                          <a:ea typeface="+mn-ea"/>
                          <a:cs typeface="+mn-cs"/>
                        </a:rPr>
                        <a:t>At fair value.</a:t>
                      </a: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kern="1200">
                          <a:solidFill>
                            <a:srgbClr val="002060"/>
                          </a:solidFill>
                          <a:effectLst/>
                          <a:latin typeface="+mj-lt"/>
                          <a:ea typeface="+mn-ea"/>
                          <a:cs typeface="+mn-cs"/>
                        </a:rPr>
                        <a:t>To be measured initially at lower of fair value and the present value of the lease payments.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38488437"/>
                  </a:ext>
                </a:extLst>
              </a:tr>
              <a:tr h="420033">
                <a:tc>
                  <a:txBody>
                    <a:bodyPr/>
                    <a:lstStyle/>
                    <a:p>
                      <a:pPr algn="l"/>
                      <a:endParaRPr lang="en-IN" sz="1400" b="1">
                        <a:solidFill>
                          <a:srgbClr val="002060"/>
                        </a:solidFill>
                        <a:latin typeface="+mj-lt"/>
                        <a:cs typeface="Arial" panose="020B0604020202020204" pitchFamily="34" charset="0"/>
                      </a:endParaRPr>
                    </a:p>
                  </a:txBody>
                  <a:tcPr>
                    <a:lnL w="12700" cmpd="sng">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IN" sz="1400" kern="1200">
                          <a:solidFill>
                            <a:srgbClr val="002060"/>
                          </a:solidFill>
                          <a:effectLst/>
                          <a:latin typeface="+mj-lt"/>
                          <a:ea typeface="+mn-ea"/>
                          <a:cs typeface="+mn-cs"/>
                        </a:rPr>
                        <a:t>Subsequently measured at amortised cost using the effective interest rate method and reassessed if the characteristics of the liabilities change.</a:t>
                      </a:r>
                      <a:endParaRPr lang="en-IN" sz="1400">
                        <a:solidFill>
                          <a:srgbClr val="002060"/>
                        </a:solidFill>
                        <a:latin typeface="+mj-lt"/>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5771254"/>
                  </a:ext>
                </a:extLst>
              </a:tr>
              <a:tr h="420033">
                <a:tc>
                  <a:txBody>
                    <a:bodyPr/>
                    <a:lstStyle/>
                    <a:p>
                      <a:pPr algn="l"/>
                      <a:endParaRPr lang="en-IN" sz="1400" b="1">
                        <a:solidFill>
                          <a:srgbClr val="002060"/>
                        </a:solidFill>
                        <a:latin typeface="+mj-lt"/>
                        <a:cs typeface="Arial" panose="020B0604020202020204" pitchFamily="34" charset="0"/>
                      </a:endParaRPr>
                    </a:p>
                  </a:txBody>
                  <a:tcPr>
                    <a:lnL w="12700" cmpd="sng">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IN" sz="1400" kern="1200">
                          <a:solidFill>
                            <a:srgbClr val="002060"/>
                          </a:solidFill>
                          <a:effectLst/>
                          <a:latin typeface="+mj-lt"/>
                          <a:ea typeface="+mn-ea"/>
                          <a:cs typeface="+mn-cs"/>
                        </a:rPr>
                        <a:t>Establish “right of use”.</a:t>
                      </a:r>
                      <a:endParaRPr lang="en-IN" sz="1400">
                        <a:solidFill>
                          <a:srgbClr val="002060"/>
                        </a:solidFill>
                        <a:latin typeface="+mj-lt"/>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4930635"/>
                  </a:ext>
                </a:extLst>
              </a:tr>
              <a:tr h="420033">
                <a:tc>
                  <a:txBody>
                    <a:bodyPr/>
                    <a:lstStyle/>
                    <a:p>
                      <a:pPr algn="l"/>
                      <a:r>
                        <a:rPr lang="en-IN" sz="1400" b="1" kern="1200">
                          <a:solidFill>
                            <a:srgbClr val="002060"/>
                          </a:solidFill>
                          <a:effectLst/>
                          <a:latin typeface="+mj-lt"/>
                          <a:ea typeface="+mn-ea"/>
                          <a:cs typeface="+mn-cs"/>
                        </a:rPr>
                        <a:t>Investment Property</a:t>
                      </a:r>
                      <a:endParaRPr lang="en-IN" sz="1400" b="1">
                        <a:solidFill>
                          <a:srgbClr val="002060"/>
                        </a:solidFill>
                        <a:latin typeface="+mj-lt"/>
                        <a:cs typeface="Arial" panose="020B0604020202020204" pitchFamily="34" charset="0"/>
                      </a:endParaRPr>
                    </a:p>
                  </a:txBody>
                  <a:tcPr>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kern="1200">
                          <a:solidFill>
                            <a:srgbClr val="002060"/>
                          </a:solidFill>
                          <a:effectLst/>
                          <a:latin typeface="+mj-lt"/>
                          <a:ea typeface="+mn-ea"/>
                          <a:cs typeface="+mn-cs"/>
                        </a:rPr>
                        <a:t>At fair value.</a:t>
                      </a:r>
                      <a:br>
                        <a:rPr lang="en-IN" sz="1400" kern="1200">
                          <a:solidFill>
                            <a:srgbClr val="002060"/>
                          </a:solidFill>
                          <a:effectLst/>
                          <a:latin typeface="+mj-lt"/>
                          <a:ea typeface="+mn-ea"/>
                          <a:cs typeface="+mn-cs"/>
                        </a:rPr>
                      </a:br>
                      <a:r>
                        <a:rPr lang="en-IN" sz="1400" kern="1200">
                          <a:solidFill>
                            <a:srgbClr val="002060"/>
                          </a:solidFill>
                          <a:effectLst/>
                          <a:latin typeface="+mj-lt"/>
                          <a:ea typeface="+mn-ea"/>
                          <a:cs typeface="+mn-cs"/>
                        </a:rPr>
                        <a:t>Revaluation model under IFRS is considered to be a reasonable proxy for fair value.</a:t>
                      </a:r>
                      <a:endParaRPr lang="en-IN" sz="1400" kern="1200">
                        <a:solidFill>
                          <a:srgbClr val="002060"/>
                        </a:solidFill>
                        <a:latin typeface="+mj-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IN" sz="1400" kern="1200">
                        <a:solidFill>
                          <a:srgbClr val="002060"/>
                        </a:solidFill>
                        <a:effectLst/>
                        <a:latin typeface="+mj-lt"/>
                        <a:ea typeface="+mn-ea"/>
                        <a:cs typeface="+mn-cs"/>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IN" sz="1400" kern="1200">
                          <a:solidFill>
                            <a:srgbClr val="002060"/>
                          </a:solidFill>
                          <a:effectLst/>
                          <a:latin typeface="+mj-lt"/>
                          <a:ea typeface="+mn-ea"/>
                          <a:cs typeface="+mn-cs"/>
                        </a:rPr>
                        <a:t>Initial measurement is at cost and subsequent measurement is either at </a:t>
                      </a:r>
                      <a:br>
                        <a:rPr lang="en-IN" sz="1400" kern="1200">
                          <a:solidFill>
                            <a:srgbClr val="002060"/>
                          </a:solidFill>
                          <a:effectLst/>
                          <a:latin typeface="+mj-lt"/>
                          <a:ea typeface="+mn-ea"/>
                          <a:cs typeface="+mn-cs"/>
                        </a:rPr>
                      </a:br>
                      <a:r>
                        <a:rPr lang="en-IN" sz="1400" kern="1200">
                          <a:solidFill>
                            <a:srgbClr val="002060"/>
                          </a:solidFill>
                          <a:effectLst/>
                          <a:latin typeface="+mj-lt"/>
                          <a:ea typeface="+mn-ea"/>
                          <a:cs typeface="+mn-cs"/>
                        </a:rPr>
                        <a:t>(</a:t>
                      </a:r>
                      <a:r>
                        <a:rPr lang="en-IN" sz="1400" kern="1200" err="1">
                          <a:solidFill>
                            <a:srgbClr val="002060"/>
                          </a:solidFill>
                          <a:effectLst/>
                          <a:latin typeface="+mj-lt"/>
                          <a:ea typeface="+mn-ea"/>
                          <a:cs typeface="+mn-cs"/>
                        </a:rPr>
                        <a:t>i</a:t>
                      </a:r>
                      <a:r>
                        <a:rPr lang="en-IN" sz="1400" kern="1200">
                          <a:solidFill>
                            <a:srgbClr val="002060"/>
                          </a:solidFill>
                          <a:effectLst/>
                          <a:latin typeface="+mj-lt"/>
                          <a:ea typeface="+mn-ea"/>
                          <a:cs typeface="+mn-cs"/>
                        </a:rPr>
                        <a:t>) Cost model or </a:t>
                      </a:r>
                      <a:br>
                        <a:rPr lang="en-IN" sz="1400" kern="1200">
                          <a:solidFill>
                            <a:srgbClr val="002060"/>
                          </a:solidFill>
                          <a:effectLst/>
                          <a:latin typeface="+mj-lt"/>
                          <a:ea typeface="+mn-ea"/>
                          <a:cs typeface="+mn-cs"/>
                        </a:rPr>
                      </a:br>
                      <a:r>
                        <a:rPr lang="en-IN" sz="1400" kern="1200">
                          <a:solidFill>
                            <a:srgbClr val="002060"/>
                          </a:solidFill>
                          <a:effectLst/>
                          <a:latin typeface="+mj-lt"/>
                          <a:ea typeface="+mn-ea"/>
                          <a:cs typeface="+mn-cs"/>
                        </a:rPr>
                        <a:t>(ii) Revaluation model</a:t>
                      </a:r>
                      <a:endParaRPr lang="en-IN" sz="1400">
                        <a:solidFill>
                          <a:srgbClr val="002060"/>
                        </a:solidFill>
                        <a:latin typeface="+mj-lt"/>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8704968"/>
                  </a:ext>
                </a:extLst>
              </a:tr>
            </a:tbl>
          </a:graphicData>
        </a:graphic>
      </p:graphicFrame>
      <p:sp>
        <p:nvSpPr>
          <p:cNvPr id="6" name="Rectangle 2">
            <a:extLst>
              <a:ext uri="{FF2B5EF4-FFF2-40B4-BE49-F238E27FC236}">
                <a16:creationId xmlns:a16="http://schemas.microsoft.com/office/drawing/2014/main" id="{1A997CD9-C6E5-D479-A12C-BEA33D6B17E0}"/>
              </a:ext>
            </a:extLst>
          </p:cNvPr>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Assets (Continued..)</a:t>
            </a:r>
            <a:endParaRPr lang="en-US" altLang="en-US" sz="2800" kern="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52244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graphicFrame>
        <p:nvGraphicFramePr>
          <p:cNvPr id="4" name="Table 3">
            <a:extLst>
              <a:ext uri="{FF2B5EF4-FFF2-40B4-BE49-F238E27FC236}">
                <a16:creationId xmlns:a16="http://schemas.microsoft.com/office/drawing/2014/main" id="{9ADB7D20-FAE8-470C-DEA6-DEFDB84D1599}"/>
              </a:ext>
            </a:extLst>
          </p:cNvPr>
          <p:cNvGraphicFramePr>
            <a:graphicFrameLocks noGrp="1"/>
          </p:cNvGraphicFramePr>
          <p:nvPr>
            <p:extLst>
              <p:ext uri="{D42A27DB-BD31-4B8C-83A1-F6EECF244321}">
                <p14:modId xmlns:p14="http://schemas.microsoft.com/office/powerpoint/2010/main" val="914502368"/>
              </p:ext>
            </p:extLst>
          </p:nvPr>
        </p:nvGraphicFramePr>
        <p:xfrm>
          <a:off x="1828800" y="1219200"/>
          <a:ext cx="9947787" cy="5547360"/>
        </p:xfrm>
        <a:graphic>
          <a:graphicData uri="http://schemas.openxmlformats.org/drawingml/2006/table">
            <a:tbl>
              <a:tblPr firstRow="1" bandRow="1">
                <a:tableStyleId>{1FECB4D8-DB02-4DC6-A0A2-4F2EBAE1DC90}</a:tableStyleId>
              </a:tblPr>
              <a:tblGrid>
                <a:gridCol w="1354667">
                  <a:extLst>
                    <a:ext uri="{9D8B030D-6E8A-4147-A177-3AD203B41FA5}">
                      <a16:colId xmlns:a16="http://schemas.microsoft.com/office/drawing/2014/main" val="389286843"/>
                    </a:ext>
                  </a:extLst>
                </a:gridCol>
                <a:gridCol w="4792915">
                  <a:extLst>
                    <a:ext uri="{9D8B030D-6E8A-4147-A177-3AD203B41FA5}">
                      <a16:colId xmlns:a16="http://schemas.microsoft.com/office/drawing/2014/main" val="1214325075"/>
                    </a:ext>
                  </a:extLst>
                </a:gridCol>
                <a:gridCol w="3800205">
                  <a:extLst>
                    <a:ext uri="{9D8B030D-6E8A-4147-A177-3AD203B41FA5}">
                      <a16:colId xmlns:a16="http://schemas.microsoft.com/office/drawing/2014/main" val="3693084859"/>
                    </a:ext>
                  </a:extLst>
                </a:gridCol>
              </a:tblGrid>
              <a:tr h="278520">
                <a:tc>
                  <a:txBody>
                    <a:bodyPr/>
                    <a:lstStyle/>
                    <a:p>
                      <a:r>
                        <a:rPr lang="en-US" sz="1400" b="1">
                          <a:solidFill>
                            <a:schemeClr val="bg1"/>
                          </a:solidFill>
                          <a:latin typeface="+mj-lt"/>
                        </a:rPr>
                        <a:t>Asset Type</a:t>
                      </a:r>
                      <a:endParaRPr lang="en-IN" sz="1400" b="1" i="1">
                        <a:solidFill>
                          <a:schemeClr val="bg1"/>
                        </a:solidFill>
                        <a:latin typeface="+mj-lt"/>
                        <a:cs typeface="Arial" panose="020B0604020202020204" pitchFamily="34" charset="0"/>
                      </a:endParaRPr>
                    </a:p>
                  </a:txBody>
                  <a:tcPr anchor="ctr">
                    <a:lnL w="12700" cmpd="sng">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400" b="1" i="0">
                          <a:solidFill>
                            <a:schemeClr val="bg1"/>
                          </a:solidFill>
                          <a:latin typeface="+mj-lt"/>
                          <a:cs typeface="Arial" panose="020B0604020202020204" pitchFamily="34" charset="0"/>
                        </a:rPr>
                        <a:t>RBC</a:t>
                      </a:r>
                      <a:endParaRPr lang="en-IN" sz="14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400" b="1" i="0">
                          <a:solidFill>
                            <a:schemeClr val="bg1"/>
                          </a:solidFill>
                          <a:latin typeface="+mj-lt"/>
                          <a:cs typeface="Arial" panose="020B0604020202020204" pitchFamily="34" charset="0"/>
                        </a:rPr>
                        <a:t>IFRS</a:t>
                      </a:r>
                      <a:endParaRPr lang="en-IN" sz="14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1993210840"/>
                  </a:ext>
                </a:extLst>
              </a:tr>
              <a:tr h="1643266">
                <a:tc>
                  <a:txBody>
                    <a:bodyPr/>
                    <a:lstStyle/>
                    <a:p>
                      <a:pPr algn="l"/>
                      <a:r>
                        <a:rPr lang="en-IN" sz="1400" b="1" kern="1200">
                          <a:solidFill>
                            <a:srgbClr val="002060"/>
                          </a:solidFill>
                          <a:effectLst/>
                          <a:latin typeface="+mj-lt"/>
                          <a:ea typeface="+mn-ea"/>
                          <a:cs typeface="+mn-cs"/>
                        </a:rPr>
                        <a:t>Investments in subsidiaries, associates and joint ventures</a:t>
                      </a:r>
                      <a:endParaRPr lang="en-US" sz="1400" b="1">
                        <a:solidFill>
                          <a:srgbClr val="002060"/>
                        </a:solidFill>
                        <a:latin typeface="+mj-lt"/>
                        <a:cs typeface="Arial" panose="020B0604020202020204" pitchFamily="34" charset="0"/>
                      </a:endParaRPr>
                    </a:p>
                  </a:txBody>
                  <a:tcPr>
                    <a:lnL w="12700" cmpd="sng">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r>
                        <a:rPr lang="en-IN" sz="1400" kern="1200">
                          <a:solidFill>
                            <a:srgbClr val="002060"/>
                          </a:solidFill>
                          <a:effectLst/>
                          <a:latin typeface="+mj-lt"/>
                          <a:ea typeface="+mn-ea"/>
                          <a:cs typeface="+mn-cs"/>
                        </a:rPr>
                        <a:t>Classified under three categories of valuation </a:t>
                      </a:r>
                      <a:br>
                        <a:rPr lang="en-IN" sz="1400" kern="1200">
                          <a:solidFill>
                            <a:srgbClr val="002060"/>
                          </a:solidFill>
                          <a:effectLst/>
                          <a:latin typeface="+mj-lt"/>
                          <a:ea typeface="+mn-ea"/>
                          <a:cs typeface="+mn-cs"/>
                        </a:rPr>
                      </a:br>
                      <a:r>
                        <a:rPr lang="en-IN" sz="1400" b="1" kern="1200">
                          <a:solidFill>
                            <a:srgbClr val="002060"/>
                          </a:solidFill>
                          <a:effectLst/>
                          <a:latin typeface="+mj-lt"/>
                          <a:ea typeface="+mn-ea"/>
                          <a:cs typeface="+mn-cs"/>
                        </a:rPr>
                        <a:t>(a)</a:t>
                      </a:r>
                      <a:r>
                        <a:rPr lang="en-IN" sz="1400" kern="1200">
                          <a:solidFill>
                            <a:srgbClr val="002060"/>
                          </a:solidFill>
                          <a:effectLst/>
                          <a:latin typeface="+mj-lt"/>
                          <a:ea typeface="+mn-ea"/>
                          <a:cs typeface="+mn-cs"/>
                        </a:rPr>
                        <a:t> </a:t>
                      </a:r>
                      <a:r>
                        <a:rPr lang="en-IN" sz="1400" b="1" kern="1200">
                          <a:solidFill>
                            <a:srgbClr val="002060"/>
                          </a:solidFill>
                          <a:effectLst/>
                          <a:latin typeface="+mj-lt"/>
                          <a:ea typeface="+mn-ea"/>
                          <a:cs typeface="+mn-cs"/>
                        </a:rPr>
                        <a:t>listed companies </a:t>
                      </a:r>
                      <a:r>
                        <a:rPr lang="en-IN" sz="1400" kern="1200">
                          <a:solidFill>
                            <a:srgbClr val="002060"/>
                          </a:solidFill>
                          <a:effectLst/>
                          <a:latin typeface="+mj-lt"/>
                          <a:ea typeface="+mn-ea"/>
                          <a:cs typeface="+mn-cs"/>
                        </a:rPr>
                        <a:t>- valued at quoted market prices </a:t>
                      </a:r>
                      <a:br>
                        <a:rPr lang="en-IN" sz="1400" kern="1200">
                          <a:solidFill>
                            <a:srgbClr val="002060"/>
                          </a:solidFill>
                          <a:effectLst/>
                          <a:latin typeface="+mj-lt"/>
                          <a:ea typeface="+mn-ea"/>
                          <a:cs typeface="+mn-cs"/>
                        </a:rPr>
                      </a:br>
                      <a:r>
                        <a:rPr lang="en-IN" sz="1400" b="1" kern="1200">
                          <a:solidFill>
                            <a:srgbClr val="002060"/>
                          </a:solidFill>
                          <a:effectLst/>
                          <a:latin typeface="+mj-lt"/>
                          <a:ea typeface="+mn-ea"/>
                          <a:cs typeface="+mn-cs"/>
                        </a:rPr>
                        <a:t>(b) unlisted subsidiaries</a:t>
                      </a:r>
                      <a:r>
                        <a:rPr lang="en-IN" sz="1400" kern="1200">
                          <a:solidFill>
                            <a:srgbClr val="002060"/>
                          </a:solidFill>
                          <a:effectLst/>
                          <a:latin typeface="+mj-lt"/>
                          <a:ea typeface="+mn-ea"/>
                          <a:cs typeface="+mn-cs"/>
                        </a:rPr>
                        <a:t> - to be valued on an adjusted equity method where the initial cost adjusted for the change in the net asset value post acquisition which is again based on solvency valuation principles </a:t>
                      </a:r>
                      <a:br>
                        <a:rPr lang="en-IN" sz="1400" kern="1200">
                          <a:solidFill>
                            <a:srgbClr val="002060"/>
                          </a:solidFill>
                          <a:effectLst/>
                          <a:latin typeface="+mj-lt"/>
                          <a:ea typeface="+mn-ea"/>
                          <a:cs typeface="+mn-cs"/>
                        </a:rPr>
                      </a:br>
                      <a:r>
                        <a:rPr lang="en-IN" sz="1400" b="1" kern="1200">
                          <a:solidFill>
                            <a:srgbClr val="002060"/>
                          </a:solidFill>
                          <a:effectLst/>
                          <a:latin typeface="+mj-lt"/>
                          <a:ea typeface="+mn-ea"/>
                          <a:cs typeface="+mn-cs"/>
                        </a:rPr>
                        <a:t>(c) all other undertakings</a:t>
                      </a:r>
                      <a:r>
                        <a:rPr lang="en-IN" sz="1400" kern="1200">
                          <a:solidFill>
                            <a:srgbClr val="002060"/>
                          </a:solidFill>
                          <a:effectLst/>
                          <a:latin typeface="+mj-lt"/>
                          <a:ea typeface="+mn-ea"/>
                          <a:cs typeface="+mn-cs"/>
                        </a:rPr>
                        <a:t> - either adjusted equity method or mark to model if adjusted equity method not possible</a:t>
                      </a:r>
                    </a:p>
                  </a:txBody>
                  <a:tcPr>
                    <a:lnL>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r>
                        <a:rPr lang="en-IN" sz="1400" kern="1200">
                          <a:solidFill>
                            <a:srgbClr val="002060"/>
                          </a:solidFill>
                          <a:effectLst/>
                          <a:latin typeface="+mj-lt"/>
                          <a:ea typeface="+mn-ea"/>
                          <a:cs typeface="+mn-cs"/>
                        </a:rPr>
                        <a:t>Either at cost or fair value.</a:t>
                      </a:r>
                    </a:p>
                  </a:txBody>
                  <a:tcPr>
                    <a:lnL>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2185347"/>
                  </a:ext>
                </a:extLst>
              </a:tr>
              <a:tr h="668447">
                <a:tc>
                  <a:txBody>
                    <a:bodyPr/>
                    <a:lstStyle/>
                    <a:p>
                      <a:pPr algn="l"/>
                      <a:endParaRPr lang="en-US" sz="1400" b="1">
                        <a:solidFill>
                          <a:srgbClr val="002060"/>
                        </a:solidFill>
                        <a:latin typeface="+mj-lt"/>
                        <a:cs typeface="Arial" panose="020B0604020202020204" pitchFamily="34" charset="0"/>
                      </a:endParaRPr>
                    </a:p>
                  </a:txBody>
                  <a:tcPr>
                    <a:lnL w="12700" cmpd="sng">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r>
                        <a:rPr lang="en-IN" sz="1400" kern="1200">
                          <a:solidFill>
                            <a:srgbClr val="002060"/>
                          </a:solidFill>
                          <a:effectLst/>
                          <a:latin typeface="+mj-lt"/>
                          <a:ea typeface="+mn-ea"/>
                          <a:cs typeface="+mn-cs"/>
                        </a:rPr>
                        <a:t>Investment in financial institutions like banks and investment firms to be valued at nil.</a:t>
                      </a:r>
                    </a:p>
                  </a:txBody>
                  <a:tcPr>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r>
                        <a:rPr lang="en-IN" sz="1400" kern="1200">
                          <a:solidFill>
                            <a:srgbClr val="002060"/>
                          </a:solidFill>
                          <a:effectLst/>
                          <a:latin typeface="+mj-lt"/>
                          <a:ea typeface="+mn-ea"/>
                          <a:cs typeface="+mn-cs"/>
                        </a:rPr>
                        <a:t>If purchased purely with a view to sell, it is valued at the lower of carrying amount and fair value less costs to sell.</a:t>
                      </a:r>
                    </a:p>
                  </a:txBody>
                  <a:tcPr>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447077"/>
                  </a:ext>
                </a:extLst>
              </a:tr>
              <a:tr h="863411">
                <a:tc>
                  <a:txBody>
                    <a:bodyPr/>
                    <a:lstStyle/>
                    <a:p>
                      <a:pPr algn="l"/>
                      <a:r>
                        <a:rPr lang="en-IN" sz="1400" b="1" kern="1200">
                          <a:solidFill>
                            <a:srgbClr val="002060"/>
                          </a:solidFill>
                          <a:effectLst/>
                          <a:latin typeface="+mj-lt"/>
                          <a:ea typeface="+mn-ea"/>
                          <a:cs typeface="+mn-cs"/>
                        </a:rPr>
                        <a:t>Financial assets</a:t>
                      </a:r>
                      <a:endParaRPr lang="en-IN" sz="1400" b="1">
                        <a:solidFill>
                          <a:srgbClr val="002060"/>
                        </a:solidFill>
                        <a:latin typeface="+mj-lt"/>
                        <a:cs typeface="Arial" panose="020B0604020202020204" pitchFamily="34" charset="0"/>
                      </a:endParaRPr>
                    </a:p>
                  </a:txBody>
                  <a:tcPr>
                    <a:lnL w="12700" cmpd="sng">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r>
                        <a:rPr lang="en-IN" sz="1400" kern="1200">
                          <a:solidFill>
                            <a:srgbClr val="002060"/>
                          </a:solidFill>
                          <a:effectLst/>
                          <a:latin typeface="+mj-lt"/>
                          <a:ea typeface="+mn-ea"/>
                          <a:cs typeface="+mn-cs"/>
                        </a:rPr>
                        <a:t>At fair value even when they are measure at amortised cost under IFRS.</a:t>
                      </a: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kern="1200">
                          <a:solidFill>
                            <a:srgbClr val="002060"/>
                          </a:solidFill>
                          <a:effectLst/>
                          <a:latin typeface="+mj-lt"/>
                          <a:ea typeface="+mn-ea"/>
                          <a:cs typeface="+mn-cs"/>
                        </a:rPr>
                        <a:t>Amortised cost for debt instruments subject to business model to hold the assets for receiving contractual cashflows and not designated at fair value through profit or loss.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38488437"/>
                  </a:ext>
                </a:extLst>
              </a:tr>
              <a:tr h="473483">
                <a:tc>
                  <a:txBody>
                    <a:bodyPr/>
                    <a:lstStyle/>
                    <a:p>
                      <a:pPr algn="l"/>
                      <a:endParaRPr lang="en-IN" sz="1400" b="1">
                        <a:solidFill>
                          <a:srgbClr val="002060"/>
                        </a:solidFill>
                        <a:latin typeface="+mj-lt"/>
                        <a:cs typeface="Arial" panose="020B0604020202020204" pitchFamily="34" charset="0"/>
                      </a:endParaRPr>
                    </a:p>
                  </a:txBody>
                  <a:tcPr>
                    <a:lnL w="12700" cmpd="sng">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IN" sz="1400" kern="1200">
                          <a:solidFill>
                            <a:srgbClr val="002060"/>
                          </a:solidFill>
                          <a:effectLst/>
                          <a:latin typeface="+mj-lt"/>
                          <a:ea typeface="+mn-ea"/>
                          <a:cs typeface="+mn-cs"/>
                        </a:rPr>
                        <a:t>Fair value through OCI- certain equity instruments selected.</a:t>
                      </a:r>
                      <a:endParaRPr lang="en-IN" sz="1400">
                        <a:solidFill>
                          <a:srgbClr val="002060"/>
                        </a:solidFill>
                        <a:latin typeface="+mj-lt"/>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5771254"/>
                  </a:ext>
                </a:extLst>
              </a:tr>
              <a:tr h="473483">
                <a:tc>
                  <a:txBody>
                    <a:bodyPr/>
                    <a:lstStyle/>
                    <a:p>
                      <a:pPr algn="l"/>
                      <a:endParaRPr lang="en-IN" sz="1400" b="1">
                        <a:solidFill>
                          <a:srgbClr val="002060"/>
                        </a:solidFill>
                        <a:latin typeface="+mj-lt"/>
                        <a:cs typeface="Arial" panose="020B0604020202020204" pitchFamily="34" charset="0"/>
                      </a:endParaRPr>
                    </a:p>
                  </a:txBody>
                  <a:tcPr>
                    <a:lnL w="12700" cmpd="sng">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kern="1200">
                          <a:solidFill>
                            <a:srgbClr val="002060"/>
                          </a:solidFill>
                          <a:effectLst/>
                          <a:latin typeface="+mj-lt"/>
                          <a:ea typeface="+mn-ea"/>
                          <a:cs typeface="+mn-cs"/>
                        </a:rPr>
                        <a:t>Fair value through profit and loss: All other financial assets.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4930635"/>
                  </a:ext>
                </a:extLst>
              </a:tr>
              <a:tr h="668447">
                <a:tc>
                  <a:txBody>
                    <a:bodyPr/>
                    <a:lstStyle/>
                    <a:p>
                      <a:pPr algn="l"/>
                      <a:endParaRPr lang="en-IN" sz="1400" b="1">
                        <a:solidFill>
                          <a:srgbClr val="002060"/>
                        </a:solidFill>
                        <a:latin typeface="+mj-lt"/>
                        <a:cs typeface="Arial" panose="020B0604020202020204" pitchFamily="34" charset="0"/>
                      </a:endParaRPr>
                    </a:p>
                  </a:txBody>
                  <a:tcPr>
                    <a:lnL w="12700" cmpd="sng">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kern="1200">
                          <a:solidFill>
                            <a:srgbClr val="002060"/>
                          </a:solidFill>
                          <a:effectLst/>
                          <a:latin typeface="+mj-lt"/>
                          <a:ea typeface="+mn-ea"/>
                          <a:cs typeface="+mn-cs"/>
                        </a:rPr>
                        <a:t>Some restriction on redesignation to amortised costs from fair value with few exceptions during transition.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7106683"/>
                  </a:ext>
                </a:extLst>
              </a:tr>
            </a:tbl>
          </a:graphicData>
        </a:graphic>
      </p:graphicFrame>
      <p:sp>
        <p:nvSpPr>
          <p:cNvPr id="6" name="Rectangle 2">
            <a:extLst>
              <a:ext uri="{FF2B5EF4-FFF2-40B4-BE49-F238E27FC236}">
                <a16:creationId xmlns:a16="http://schemas.microsoft.com/office/drawing/2014/main" id="{BCF4CF47-B0EC-70C0-18DC-25073F319BF8}"/>
              </a:ext>
            </a:extLst>
          </p:cNvPr>
          <p:cNvSpPr txBox="1">
            <a:spLocks noChangeArrowheads="1"/>
          </p:cNvSpPr>
          <p:nvPr/>
        </p:nvSpPr>
        <p:spPr>
          <a:xfrm>
            <a:off x="1676400" y="42204"/>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Assets (Continued..)</a:t>
            </a:r>
            <a:endParaRPr lang="en-US" altLang="en-US" sz="2800" kern="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1120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5600" y="3503068"/>
            <a:ext cx="1588491" cy="1600200"/>
          </a:xfrm>
          <a:prstGeom prst="rect">
            <a:avLst/>
          </a:prstGeom>
        </p:spPr>
      </p:pic>
      <p:sp>
        <p:nvSpPr>
          <p:cNvPr id="4" name="Rectangle 150"/>
          <p:cNvSpPr txBox="1">
            <a:spLocks noChangeArrowheads="1"/>
          </p:cNvSpPr>
          <p:nvPr/>
        </p:nvSpPr>
        <p:spPr>
          <a:xfrm>
            <a:off x="87909" y="3979318"/>
            <a:ext cx="8751291"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ES" altLang="en-US" sz="3600" b="1" i="0" u="none" strike="noStrike" kern="0" cap="none" spc="0" normalizeH="0" baseline="0" noProof="0">
              <a:ln>
                <a:noFill/>
              </a:ln>
              <a:solidFill>
                <a:srgbClr val="000000"/>
              </a:solidFill>
              <a:effectLst/>
              <a:uLnTx/>
              <a:uFillTx/>
              <a:latin typeface="Arial"/>
              <a:ea typeface="+mj-ea"/>
              <a:cs typeface="+mj-cs"/>
            </a:endParaRPr>
          </a:p>
        </p:txBody>
      </p:sp>
      <p:sp>
        <p:nvSpPr>
          <p:cNvPr id="5" name="Rectangle 168"/>
          <p:cNvSpPr>
            <a:spLocks noChangeArrowheads="1"/>
          </p:cNvSpPr>
          <p:nvPr/>
        </p:nvSpPr>
        <p:spPr bwMode="auto">
          <a:xfrm>
            <a:off x="87909" y="5410200"/>
            <a:ext cx="3645891"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a:r>
            <a:br>
              <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br>
            <a:r>
              <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a:t>
            </a:r>
            <a:endParaRPr kumimoji="0" lang="es-E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 name="Rectangle 150">
            <a:extLst>
              <a:ext uri="{FF2B5EF4-FFF2-40B4-BE49-F238E27FC236}">
                <a16:creationId xmlns:a16="http://schemas.microsoft.com/office/drawing/2014/main" id="{F318F095-2C75-1570-E118-9AB9055D7B6E}"/>
              </a:ext>
            </a:extLst>
          </p:cNvPr>
          <p:cNvSpPr txBox="1">
            <a:spLocks noChangeArrowheads="1"/>
          </p:cNvSpPr>
          <p:nvPr/>
        </p:nvSpPr>
        <p:spPr>
          <a:xfrm>
            <a:off x="228600" y="3979318"/>
            <a:ext cx="8751291"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b="1">
                <a:solidFill>
                  <a:srgbClr val="002060"/>
                </a:solidFill>
                <a:latin typeface="Arial" panose="020B0604020202020204" pitchFamily="34" charset="0"/>
                <a:cs typeface="Arial" panose="020B0604020202020204" pitchFamily="34" charset="0"/>
              </a:rPr>
              <a:t>Introduction to </a:t>
            </a:r>
          </a:p>
          <a:p>
            <a:pPr algn="l"/>
            <a:r>
              <a:rPr lang="en-US" sz="3200" b="1">
                <a:solidFill>
                  <a:srgbClr val="002060"/>
                </a:solidFill>
                <a:latin typeface="Arial" panose="020B0604020202020204" pitchFamily="34" charset="0"/>
                <a:cs typeface="Arial" panose="020B0604020202020204" pitchFamily="34" charset="0"/>
              </a:rPr>
              <a:t>Risk Based Capital (RBC)</a:t>
            </a:r>
            <a:endParaRPr lang="es-ES" altLang="en-US" sz="3200" b="1" kern="0">
              <a:solidFill>
                <a:schemeClr val="tx1"/>
              </a:solidFill>
            </a:endParaRPr>
          </a:p>
        </p:txBody>
      </p:sp>
    </p:spTree>
    <p:extLst>
      <p:ext uri="{BB962C8B-B14F-4D97-AF65-F5344CB8AC3E}">
        <p14:creationId xmlns:p14="http://schemas.microsoft.com/office/powerpoint/2010/main" val="21860582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graphicFrame>
        <p:nvGraphicFramePr>
          <p:cNvPr id="4" name="Table 3">
            <a:extLst>
              <a:ext uri="{FF2B5EF4-FFF2-40B4-BE49-F238E27FC236}">
                <a16:creationId xmlns:a16="http://schemas.microsoft.com/office/drawing/2014/main" id="{9ADB7D20-FAE8-470C-DEA6-DEFDB84D1599}"/>
              </a:ext>
            </a:extLst>
          </p:cNvPr>
          <p:cNvGraphicFramePr>
            <a:graphicFrameLocks noGrp="1"/>
          </p:cNvGraphicFramePr>
          <p:nvPr>
            <p:extLst>
              <p:ext uri="{D42A27DB-BD31-4B8C-83A1-F6EECF244321}">
                <p14:modId xmlns:p14="http://schemas.microsoft.com/office/powerpoint/2010/main" val="3924545103"/>
              </p:ext>
            </p:extLst>
          </p:nvPr>
        </p:nvGraphicFramePr>
        <p:xfrm>
          <a:off x="1817283" y="1572773"/>
          <a:ext cx="9947787" cy="4780322"/>
        </p:xfrm>
        <a:graphic>
          <a:graphicData uri="http://schemas.openxmlformats.org/drawingml/2006/table">
            <a:tbl>
              <a:tblPr firstRow="1" bandRow="1">
                <a:tableStyleId>{1FECB4D8-DB02-4DC6-A0A2-4F2EBAE1DC90}</a:tableStyleId>
              </a:tblPr>
              <a:tblGrid>
                <a:gridCol w="1882520">
                  <a:extLst>
                    <a:ext uri="{9D8B030D-6E8A-4147-A177-3AD203B41FA5}">
                      <a16:colId xmlns:a16="http://schemas.microsoft.com/office/drawing/2014/main" val="389286843"/>
                    </a:ext>
                  </a:extLst>
                </a:gridCol>
                <a:gridCol w="4138509">
                  <a:extLst>
                    <a:ext uri="{9D8B030D-6E8A-4147-A177-3AD203B41FA5}">
                      <a16:colId xmlns:a16="http://schemas.microsoft.com/office/drawing/2014/main" val="1214325075"/>
                    </a:ext>
                  </a:extLst>
                </a:gridCol>
                <a:gridCol w="3926758">
                  <a:extLst>
                    <a:ext uri="{9D8B030D-6E8A-4147-A177-3AD203B41FA5}">
                      <a16:colId xmlns:a16="http://schemas.microsoft.com/office/drawing/2014/main" val="3693084859"/>
                    </a:ext>
                  </a:extLst>
                </a:gridCol>
              </a:tblGrid>
              <a:tr h="221408">
                <a:tc>
                  <a:txBody>
                    <a:bodyPr/>
                    <a:lstStyle/>
                    <a:p>
                      <a:r>
                        <a:rPr lang="en-US" sz="1400" b="1">
                          <a:solidFill>
                            <a:schemeClr val="bg1"/>
                          </a:solidFill>
                          <a:latin typeface="+mj-lt"/>
                        </a:rPr>
                        <a:t>Asset Type</a:t>
                      </a:r>
                      <a:endParaRPr lang="en-IN" sz="1400" b="1" i="1">
                        <a:solidFill>
                          <a:schemeClr val="bg1"/>
                        </a:solidFill>
                        <a:latin typeface="+mj-lt"/>
                        <a:cs typeface="Arial" panose="020B0604020202020204" pitchFamily="34" charset="0"/>
                      </a:endParaRPr>
                    </a:p>
                  </a:txBody>
                  <a:tcPr anchor="ctr">
                    <a:lnL w="12700" cmpd="sng">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400" b="1" i="0">
                          <a:solidFill>
                            <a:schemeClr val="bg1"/>
                          </a:solidFill>
                          <a:latin typeface="+mj-lt"/>
                          <a:cs typeface="Arial" panose="020B0604020202020204" pitchFamily="34" charset="0"/>
                        </a:rPr>
                        <a:t>RBC</a:t>
                      </a:r>
                      <a:endParaRPr lang="en-IN" sz="14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400" b="1" i="0">
                          <a:solidFill>
                            <a:schemeClr val="bg1"/>
                          </a:solidFill>
                          <a:latin typeface="+mj-lt"/>
                          <a:cs typeface="Arial" panose="020B0604020202020204" pitchFamily="34" charset="0"/>
                        </a:rPr>
                        <a:t>IFRS</a:t>
                      </a:r>
                      <a:endParaRPr lang="en-IN" sz="14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1993210840"/>
                  </a:ext>
                </a:extLst>
              </a:tr>
              <a:tr h="1018063">
                <a:tc>
                  <a:txBody>
                    <a:bodyPr/>
                    <a:lstStyle/>
                    <a:p>
                      <a:pPr algn="l"/>
                      <a:r>
                        <a:rPr lang="en-IN" sz="1400" b="1" kern="1200">
                          <a:solidFill>
                            <a:srgbClr val="002060"/>
                          </a:solidFill>
                          <a:effectLst/>
                          <a:latin typeface="+mj-lt"/>
                          <a:ea typeface="+mn-ea"/>
                          <a:cs typeface="+mn-cs"/>
                        </a:rPr>
                        <a:t>Non-current assets held for sale or discontinued operations</a:t>
                      </a:r>
                      <a:endParaRPr lang="en-US" sz="1400" b="1">
                        <a:solidFill>
                          <a:srgbClr val="002060"/>
                        </a:solidFill>
                        <a:latin typeface="+mj-lt"/>
                        <a:cs typeface="Arial" panose="020B0604020202020204" pitchFamily="34" charset="0"/>
                      </a:endParaRPr>
                    </a:p>
                  </a:txBody>
                  <a:tcPr>
                    <a:lnL w="12700" cmpd="sng">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r>
                        <a:rPr lang="en-IN" sz="1400" kern="1200">
                          <a:solidFill>
                            <a:srgbClr val="002060"/>
                          </a:solidFill>
                          <a:effectLst/>
                          <a:latin typeface="+mj-lt"/>
                          <a:ea typeface="+mn-ea"/>
                          <a:cs typeface="+mn-cs"/>
                        </a:rPr>
                        <a:t>Fair value less costs to sell.</a:t>
                      </a:r>
                    </a:p>
                  </a:txBody>
                  <a:tcPr>
                    <a:lnL>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r>
                        <a:rPr lang="en-IN" sz="1400" kern="1200">
                          <a:solidFill>
                            <a:srgbClr val="002060"/>
                          </a:solidFill>
                          <a:effectLst/>
                          <a:latin typeface="+mj-lt"/>
                          <a:ea typeface="+mn-ea"/>
                          <a:cs typeface="+mn-cs"/>
                        </a:rPr>
                        <a:t>Non-current assets held at lower of carrying amount and fair value less costs to sell.</a:t>
                      </a:r>
                    </a:p>
                  </a:txBody>
                  <a:tcPr>
                    <a:lnL>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2185347"/>
                  </a:ext>
                </a:extLst>
              </a:tr>
              <a:tr h="531379">
                <a:tc>
                  <a:txBody>
                    <a:bodyPr/>
                    <a:lstStyle/>
                    <a:p>
                      <a:pPr algn="l"/>
                      <a:r>
                        <a:rPr lang="en-IN" sz="1400" b="1" kern="1200">
                          <a:solidFill>
                            <a:srgbClr val="002060"/>
                          </a:solidFill>
                          <a:effectLst/>
                          <a:latin typeface="+mj-lt"/>
                          <a:ea typeface="+mn-ea"/>
                          <a:cs typeface="+mn-cs"/>
                        </a:rPr>
                        <a:t>Deferred Tax assets</a:t>
                      </a:r>
                      <a:endParaRPr lang="en-IN" sz="1400" b="1">
                        <a:solidFill>
                          <a:srgbClr val="002060"/>
                        </a:solidFill>
                        <a:latin typeface="+mj-lt"/>
                        <a:cs typeface="Arial" panose="020B0604020202020204" pitchFamily="34" charset="0"/>
                      </a:endParaRPr>
                    </a:p>
                  </a:txBody>
                  <a:tcPr>
                    <a:lnL w="12700" cmpd="sng">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r>
                        <a:rPr lang="en-IN" sz="1400" b="1" kern="1200">
                          <a:solidFill>
                            <a:srgbClr val="002060"/>
                          </a:solidFill>
                          <a:effectLst/>
                          <a:latin typeface="+mj-lt"/>
                          <a:ea typeface="+mn-ea"/>
                          <a:cs typeface="+mn-cs"/>
                        </a:rPr>
                        <a:t>Same methodology as followed under IFRS but all on solvency valuation principles.</a:t>
                      </a: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kern="1200">
                          <a:solidFill>
                            <a:srgbClr val="002060"/>
                          </a:solidFill>
                          <a:effectLst/>
                          <a:latin typeface="+mj-lt"/>
                          <a:ea typeface="+mn-ea"/>
                          <a:cs typeface="+mn-cs"/>
                        </a:rPr>
                        <a:t>Created because of temporary differences between the valuation of asset and liabilities between IFRS base and taxation base.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38488437"/>
                  </a:ext>
                </a:extLst>
              </a:tr>
              <a:tr h="376393">
                <a:tc>
                  <a:txBody>
                    <a:bodyPr/>
                    <a:lstStyle/>
                    <a:p>
                      <a:pPr algn="l"/>
                      <a:endParaRPr lang="en-IN" sz="1400" b="1">
                        <a:solidFill>
                          <a:srgbClr val="002060"/>
                        </a:solidFill>
                        <a:latin typeface="+mj-lt"/>
                        <a:cs typeface="Arial" panose="020B0604020202020204" pitchFamily="34" charset="0"/>
                      </a:endParaRPr>
                    </a:p>
                  </a:txBody>
                  <a:tcPr>
                    <a:lnL w="12700" cmpd="sng">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IN" sz="1400" kern="1200">
                          <a:solidFill>
                            <a:srgbClr val="002060"/>
                          </a:solidFill>
                          <a:effectLst/>
                          <a:latin typeface="+mj-lt"/>
                          <a:ea typeface="+mn-ea"/>
                          <a:cs typeface="+mn-cs"/>
                        </a:rPr>
                        <a:t>Tax rate to be applied as applicable when the difference reverses.</a:t>
                      </a:r>
                      <a:endParaRPr lang="en-IN" sz="1400">
                        <a:solidFill>
                          <a:srgbClr val="002060"/>
                        </a:solidFill>
                        <a:latin typeface="+mj-lt"/>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5771254"/>
                  </a:ext>
                </a:extLst>
              </a:tr>
              <a:tr h="686365">
                <a:tc>
                  <a:txBody>
                    <a:bodyPr/>
                    <a:lstStyle/>
                    <a:p>
                      <a:pPr algn="l"/>
                      <a:endParaRPr lang="en-IN" sz="1400" b="1">
                        <a:solidFill>
                          <a:srgbClr val="002060"/>
                        </a:solidFill>
                        <a:latin typeface="+mj-lt"/>
                        <a:cs typeface="Arial" panose="020B0604020202020204" pitchFamily="34" charset="0"/>
                      </a:endParaRPr>
                    </a:p>
                  </a:txBody>
                  <a:tcPr>
                    <a:lnL w="12700" cmpd="sng">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kern="1200">
                          <a:solidFill>
                            <a:srgbClr val="002060"/>
                          </a:solidFill>
                          <a:effectLst/>
                          <a:latin typeface="+mj-lt"/>
                          <a:ea typeface="+mn-ea"/>
                          <a:cs typeface="+mn-cs"/>
                        </a:rPr>
                        <a:t>Deferred tax assets allowed to offset against the deferred tax liabilities only when there is a legal right and intend to realise the asset or settle the liability simultaneously.</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4930635"/>
                  </a:ext>
                </a:extLst>
              </a:tr>
              <a:tr h="531379">
                <a:tc>
                  <a:txBody>
                    <a:bodyPr/>
                    <a:lstStyle/>
                    <a:p>
                      <a:pPr algn="l"/>
                      <a:endParaRPr lang="en-IN" sz="1400" b="1">
                        <a:solidFill>
                          <a:srgbClr val="002060"/>
                        </a:solidFill>
                        <a:latin typeface="+mj-lt"/>
                        <a:cs typeface="Arial" panose="020B0604020202020204" pitchFamily="34" charset="0"/>
                      </a:endParaRPr>
                    </a:p>
                  </a:txBody>
                  <a:tcPr>
                    <a:lnL w="12700" cmpd="sng">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lang="en-IN" sz="1400" kern="1200">
                          <a:solidFill>
                            <a:srgbClr val="002060"/>
                          </a:solidFill>
                          <a:effectLst/>
                          <a:latin typeface="+mj-lt"/>
                          <a:ea typeface="+mn-ea"/>
                          <a:cs typeface="+mn-cs"/>
                        </a:rPr>
                        <a:t>Another criteria for recognition is foreseeable future profits from which to make the deductions.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7106683"/>
                  </a:ext>
                </a:extLst>
              </a:tr>
              <a:tr h="531379">
                <a:tc>
                  <a:txBody>
                    <a:bodyPr/>
                    <a:lstStyle/>
                    <a:p>
                      <a:pPr algn="l"/>
                      <a:endParaRPr lang="en-IN" sz="1400" b="1">
                        <a:solidFill>
                          <a:srgbClr val="002060"/>
                        </a:solidFill>
                        <a:latin typeface="+mj-lt"/>
                        <a:cs typeface="Arial" panose="020B0604020202020204" pitchFamily="34" charset="0"/>
                      </a:endParaRPr>
                    </a:p>
                  </a:txBody>
                  <a:tcPr>
                    <a:lnL w="12700" cmpd="sng">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lang="en-IN" sz="1400" kern="1200">
                          <a:solidFill>
                            <a:srgbClr val="002060"/>
                          </a:solidFill>
                          <a:effectLst/>
                          <a:latin typeface="+mj-lt"/>
                          <a:ea typeface="+mn-ea"/>
                          <a:cs typeface="+mn-cs"/>
                        </a:rPr>
                        <a:t>Not discounted.</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8892441"/>
                  </a:ext>
                </a:extLst>
              </a:tr>
            </a:tbl>
          </a:graphicData>
        </a:graphic>
      </p:graphicFrame>
      <p:sp>
        <p:nvSpPr>
          <p:cNvPr id="6" name="Rectangle 2">
            <a:extLst>
              <a:ext uri="{FF2B5EF4-FFF2-40B4-BE49-F238E27FC236}">
                <a16:creationId xmlns:a16="http://schemas.microsoft.com/office/drawing/2014/main" id="{4C118674-F28B-8B7B-B85A-D31F2F34240D}"/>
              </a:ext>
            </a:extLst>
          </p:cNvPr>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Assets (Continued..)</a:t>
            </a:r>
            <a:endParaRPr lang="en-US" altLang="en-US" sz="2800" kern="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22179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graphicFrame>
        <p:nvGraphicFramePr>
          <p:cNvPr id="4" name="Table 3">
            <a:extLst>
              <a:ext uri="{FF2B5EF4-FFF2-40B4-BE49-F238E27FC236}">
                <a16:creationId xmlns:a16="http://schemas.microsoft.com/office/drawing/2014/main" id="{9ADB7D20-FAE8-470C-DEA6-DEFDB84D1599}"/>
              </a:ext>
            </a:extLst>
          </p:cNvPr>
          <p:cNvGraphicFramePr>
            <a:graphicFrameLocks noGrp="1"/>
          </p:cNvGraphicFramePr>
          <p:nvPr>
            <p:extLst>
              <p:ext uri="{D42A27DB-BD31-4B8C-83A1-F6EECF244321}">
                <p14:modId xmlns:p14="http://schemas.microsoft.com/office/powerpoint/2010/main" val="138920329"/>
              </p:ext>
            </p:extLst>
          </p:nvPr>
        </p:nvGraphicFramePr>
        <p:xfrm>
          <a:off x="1817283" y="1572773"/>
          <a:ext cx="9947787" cy="2601189"/>
        </p:xfrm>
        <a:graphic>
          <a:graphicData uri="http://schemas.openxmlformats.org/drawingml/2006/table">
            <a:tbl>
              <a:tblPr firstRow="1" bandRow="1">
                <a:tableStyleId>{1FECB4D8-DB02-4DC6-A0A2-4F2EBAE1DC90}</a:tableStyleId>
              </a:tblPr>
              <a:tblGrid>
                <a:gridCol w="1657437">
                  <a:extLst>
                    <a:ext uri="{9D8B030D-6E8A-4147-A177-3AD203B41FA5}">
                      <a16:colId xmlns:a16="http://schemas.microsoft.com/office/drawing/2014/main" val="389286843"/>
                    </a:ext>
                  </a:extLst>
                </a:gridCol>
                <a:gridCol w="4363592">
                  <a:extLst>
                    <a:ext uri="{9D8B030D-6E8A-4147-A177-3AD203B41FA5}">
                      <a16:colId xmlns:a16="http://schemas.microsoft.com/office/drawing/2014/main" val="1214325075"/>
                    </a:ext>
                  </a:extLst>
                </a:gridCol>
                <a:gridCol w="3926758">
                  <a:extLst>
                    <a:ext uri="{9D8B030D-6E8A-4147-A177-3AD203B41FA5}">
                      <a16:colId xmlns:a16="http://schemas.microsoft.com/office/drawing/2014/main" val="3693084859"/>
                    </a:ext>
                  </a:extLst>
                </a:gridCol>
              </a:tblGrid>
              <a:tr h="0">
                <a:tc>
                  <a:txBody>
                    <a:bodyPr/>
                    <a:lstStyle/>
                    <a:p>
                      <a:r>
                        <a:rPr lang="en-US" sz="1400" b="1">
                          <a:solidFill>
                            <a:schemeClr val="bg1"/>
                          </a:solidFill>
                          <a:latin typeface="+mj-lt"/>
                        </a:rPr>
                        <a:t>Asset Type</a:t>
                      </a:r>
                      <a:endParaRPr lang="en-IN" sz="1400" b="1" i="1">
                        <a:solidFill>
                          <a:schemeClr val="bg1"/>
                        </a:solidFill>
                        <a:latin typeface="+mj-lt"/>
                        <a:cs typeface="Arial" panose="020B0604020202020204" pitchFamily="34" charset="0"/>
                      </a:endParaRPr>
                    </a:p>
                  </a:txBody>
                  <a:tcPr anchor="ctr">
                    <a:lnL w="12700" cmpd="sng">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400" b="1" i="0">
                          <a:solidFill>
                            <a:schemeClr val="bg1"/>
                          </a:solidFill>
                          <a:latin typeface="+mj-lt"/>
                          <a:cs typeface="Arial" panose="020B0604020202020204" pitchFamily="34" charset="0"/>
                        </a:rPr>
                        <a:t>RBC</a:t>
                      </a:r>
                      <a:endParaRPr lang="en-IN" sz="14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400" b="1" i="0">
                          <a:solidFill>
                            <a:schemeClr val="bg1"/>
                          </a:solidFill>
                          <a:latin typeface="+mj-lt"/>
                          <a:cs typeface="Arial" panose="020B0604020202020204" pitchFamily="34" charset="0"/>
                        </a:rPr>
                        <a:t>IFRS</a:t>
                      </a:r>
                      <a:endParaRPr lang="en-IN" sz="14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1993210840"/>
                  </a:ext>
                </a:extLst>
              </a:tr>
              <a:tr h="528549">
                <a:tc>
                  <a:txBody>
                    <a:bodyPr/>
                    <a:lstStyle/>
                    <a:p>
                      <a:pPr algn="l"/>
                      <a:r>
                        <a:rPr lang="en-IN" sz="1400" b="1" kern="1200">
                          <a:solidFill>
                            <a:srgbClr val="002060"/>
                          </a:solidFill>
                          <a:effectLst/>
                          <a:latin typeface="+mj-lt"/>
                          <a:ea typeface="+mn-ea"/>
                          <a:cs typeface="+mn-cs"/>
                        </a:rPr>
                        <a:t>Current Tax assets</a:t>
                      </a:r>
                      <a:endParaRPr lang="en-US" sz="1400" b="1">
                        <a:solidFill>
                          <a:srgbClr val="002060"/>
                        </a:solidFill>
                        <a:latin typeface="+mj-lt"/>
                        <a:cs typeface="Arial" panose="020B0604020202020204" pitchFamily="34" charset="0"/>
                      </a:endParaRPr>
                    </a:p>
                  </a:txBody>
                  <a:tcPr>
                    <a:lnL w="12700" cmpd="sng">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r>
                        <a:rPr lang="en-IN" sz="1400" kern="1200">
                          <a:solidFill>
                            <a:srgbClr val="002060"/>
                          </a:solidFill>
                          <a:effectLst/>
                          <a:latin typeface="+mj-lt"/>
                          <a:ea typeface="+mn-ea"/>
                          <a:cs typeface="+mn-cs"/>
                        </a:rPr>
                        <a:t>Valued at the expected recovery amount.</a:t>
                      </a:r>
                    </a:p>
                  </a:txBody>
                  <a:tcPr>
                    <a:lnL>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r>
                        <a:rPr lang="en-IN" sz="1400" kern="1200">
                          <a:solidFill>
                            <a:srgbClr val="002060"/>
                          </a:solidFill>
                          <a:effectLst/>
                          <a:latin typeface="+mj-lt"/>
                          <a:ea typeface="+mn-ea"/>
                          <a:cs typeface="+mn-cs"/>
                        </a:rPr>
                        <a:t>Same as RBC.</a:t>
                      </a:r>
                    </a:p>
                  </a:txBody>
                  <a:tcPr>
                    <a:lnL>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2185347"/>
                  </a:ext>
                </a:extLst>
              </a:tr>
              <a:tr h="224452">
                <a:tc>
                  <a:txBody>
                    <a:bodyPr/>
                    <a:lstStyle/>
                    <a:p>
                      <a:pPr algn="l"/>
                      <a:r>
                        <a:rPr lang="en-IN" sz="1400" b="1" kern="1200">
                          <a:solidFill>
                            <a:srgbClr val="002060"/>
                          </a:solidFill>
                          <a:effectLst/>
                          <a:latin typeface="+mj-lt"/>
                          <a:ea typeface="+mn-ea"/>
                          <a:cs typeface="+mn-cs"/>
                        </a:rPr>
                        <a:t>Cash and cash equivalents</a:t>
                      </a:r>
                      <a:endParaRPr lang="en-IN" sz="1400" b="1">
                        <a:solidFill>
                          <a:srgbClr val="002060"/>
                        </a:solidFill>
                        <a:latin typeface="+mj-lt"/>
                        <a:cs typeface="Arial" panose="020B0604020202020204" pitchFamily="34" charset="0"/>
                      </a:endParaRPr>
                    </a:p>
                  </a:txBody>
                  <a:tcPr>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r>
                        <a:rPr lang="en-IN" sz="1400" kern="1200">
                          <a:solidFill>
                            <a:srgbClr val="002060"/>
                          </a:solidFill>
                          <a:effectLst/>
                          <a:latin typeface="+mj-lt"/>
                          <a:ea typeface="+mn-ea"/>
                          <a:cs typeface="+mn-cs"/>
                        </a:rPr>
                        <a:t>Valued at an amount not less than payable on demand.</a:t>
                      </a: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kern="1200">
                          <a:solidFill>
                            <a:srgbClr val="002060"/>
                          </a:solidFill>
                          <a:effectLst/>
                          <a:latin typeface="+mj-lt"/>
                          <a:ea typeface="+mn-ea"/>
                          <a:cs typeface="+mn-cs"/>
                        </a:rPr>
                        <a:t>Same as RBC.</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38488437"/>
                  </a:ext>
                </a:extLst>
              </a:tr>
              <a:tr h="195413">
                <a:tc>
                  <a:txBody>
                    <a:bodyPr/>
                    <a:lstStyle/>
                    <a:p>
                      <a:pPr algn="l"/>
                      <a:r>
                        <a:rPr lang="en-IN" sz="1400" b="1" kern="1200">
                          <a:solidFill>
                            <a:srgbClr val="002060"/>
                          </a:solidFill>
                          <a:effectLst/>
                          <a:latin typeface="+mj-lt"/>
                          <a:ea typeface="+mn-ea"/>
                          <a:cs typeface="+mn-cs"/>
                        </a:rPr>
                        <a:t>Other assets</a:t>
                      </a:r>
                      <a:endParaRPr lang="en-IN" sz="1400" b="1">
                        <a:solidFill>
                          <a:srgbClr val="002060"/>
                        </a:solidFill>
                        <a:latin typeface="+mj-lt"/>
                        <a:cs typeface="Arial" panose="020B0604020202020204" pitchFamily="34" charset="0"/>
                      </a:endParaRPr>
                    </a:p>
                  </a:txBody>
                  <a:tcPr>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r>
                        <a:rPr lang="en-IN" sz="1400" kern="1200">
                          <a:solidFill>
                            <a:srgbClr val="002060"/>
                          </a:solidFill>
                          <a:effectLst/>
                          <a:latin typeface="+mj-lt"/>
                          <a:ea typeface="+mn-ea"/>
                          <a:cs typeface="+mn-cs"/>
                        </a:rPr>
                        <a:t>Same as IFRS.</a:t>
                      </a: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IN" sz="1400" kern="1200">
                          <a:solidFill>
                            <a:srgbClr val="002060"/>
                          </a:solidFill>
                          <a:effectLst/>
                          <a:latin typeface="+mj-lt"/>
                          <a:ea typeface="+mn-ea"/>
                          <a:cs typeface="+mn-cs"/>
                        </a:rPr>
                        <a:t>Prepayments/accrued income are subjected to specific accounting rules are under IFRS.</a:t>
                      </a:r>
                      <a:endParaRPr lang="en-IN" sz="1400">
                        <a:solidFill>
                          <a:srgbClr val="002060"/>
                        </a:solidFill>
                        <a:latin typeface="+mj-lt"/>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5771254"/>
                  </a:ext>
                </a:extLst>
              </a:tr>
              <a:tr h="275877">
                <a:tc>
                  <a:txBody>
                    <a:bodyPr/>
                    <a:lstStyle/>
                    <a:p>
                      <a:pPr algn="l"/>
                      <a:r>
                        <a:rPr lang="en-IN" sz="1400" b="1" kern="1200">
                          <a:solidFill>
                            <a:srgbClr val="002060"/>
                          </a:solidFill>
                          <a:effectLst/>
                          <a:latin typeface="+mj-lt"/>
                          <a:ea typeface="+mn-ea"/>
                          <a:cs typeface="+mn-cs"/>
                        </a:rPr>
                        <a:t>Off balance sheet financing</a:t>
                      </a:r>
                      <a:endParaRPr lang="en-IN" sz="1400" b="1">
                        <a:solidFill>
                          <a:srgbClr val="002060"/>
                        </a:solidFill>
                        <a:latin typeface="+mj-lt"/>
                        <a:cs typeface="Arial" panose="020B0604020202020204" pitchFamily="34" charset="0"/>
                      </a:endParaRPr>
                    </a:p>
                  </a:txBody>
                  <a:tcPr>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r>
                        <a:rPr lang="en-IN" sz="1400" kern="1200">
                          <a:solidFill>
                            <a:srgbClr val="002060"/>
                          </a:solidFill>
                          <a:effectLst/>
                          <a:latin typeface="+mj-lt"/>
                          <a:ea typeface="+mn-ea"/>
                          <a:cs typeface="+mn-cs"/>
                        </a:rPr>
                        <a:t>Subject to supervisory approval recognised as ancillary own funds (letters of credit) and Economic Value Basis.</a:t>
                      </a: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b="1" kern="1200">
                          <a:solidFill>
                            <a:srgbClr val="002060"/>
                          </a:solidFill>
                          <a:effectLst/>
                          <a:latin typeface="+mj-lt"/>
                          <a:ea typeface="+mn-ea"/>
                          <a:cs typeface="+mn-cs"/>
                        </a:rPr>
                        <a:t>Not recognised.</a:t>
                      </a:r>
                      <a:endParaRPr lang="en-IN" sz="1400" kern="1200">
                        <a:solidFill>
                          <a:srgbClr val="002060"/>
                        </a:solidFill>
                        <a:effectLst/>
                        <a:latin typeface="+mj-lt"/>
                        <a:ea typeface="+mn-ea"/>
                        <a:cs typeface="+mn-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4930635"/>
                  </a:ext>
                </a:extLst>
              </a:tr>
            </a:tbl>
          </a:graphicData>
        </a:graphic>
      </p:graphicFrame>
      <p:sp>
        <p:nvSpPr>
          <p:cNvPr id="6" name="Rectangle 2">
            <a:extLst>
              <a:ext uri="{FF2B5EF4-FFF2-40B4-BE49-F238E27FC236}">
                <a16:creationId xmlns:a16="http://schemas.microsoft.com/office/drawing/2014/main" id="{989D47C6-FAD6-D01F-836D-713256F0E0BB}"/>
              </a:ext>
            </a:extLst>
          </p:cNvPr>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Assets (Continued..)</a:t>
            </a:r>
            <a:endParaRPr lang="en-US" altLang="en-US" sz="2800" kern="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61073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graphicFrame>
        <p:nvGraphicFramePr>
          <p:cNvPr id="4" name="Table 3">
            <a:extLst>
              <a:ext uri="{FF2B5EF4-FFF2-40B4-BE49-F238E27FC236}">
                <a16:creationId xmlns:a16="http://schemas.microsoft.com/office/drawing/2014/main" id="{9ADB7D20-FAE8-470C-DEA6-DEFDB84D1599}"/>
              </a:ext>
            </a:extLst>
          </p:cNvPr>
          <p:cNvGraphicFramePr>
            <a:graphicFrameLocks noGrp="1"/>
          </p:cNvGraphicFramePr>
          <p:nvPr>
            <p:extLst>
              <p:ext uri="{D42A27DB-BD31-4B8C-83A1-F6EECF244321}">
                <p14:modId xmlns:p14="http://schemas.microsoft.com/office/powerpoint/2010/main" val="4136292951"/>
              </p:ext>
            </p:extLst>
          </p:nvPr>
        </p:nvGraphicFramePr>
        <p:xfrm>
          <a:off x="1817283" y="1572773"/>
          <a:ext cx="9947787" cy="4175760"/>
        </p:xfrm>
        <a:graphic>
          <a:graphicData uri="http://schemas.openxmlformats.org/drawingml/2006/table">
            <a:tbl>
              <a:tblPr firstRow="1" bandRow="1">
                <a:tableStyleId>{1FECB4D8-DB02-4DC6-A0A2-4F2EBAE1DC90}</a:tableStyleId>
              </a:tblPr>
              <a:tblGrid>
                <a:gridCol w="1657437">
                  <a:extLst>
                    <a:ext uri="{9D8B030D-6E8A-4147-A177-3AD203B41FA5}">
                      <a16:colId xmlns:a16="http://schemas.microsoft.com/office/drawing/2014/main" val="389286843"/>
                    </a:ext>
                  </a:extLst>
                </a:gridCol>
                <a:gridCol w="4363592">
                  <a:extLst>
                    <a:ext uri="{9D8B030D-6E8A-4147-A177-3AD203B41FA5}">
                      <a16:colId xmlns:a16="http://schemas.microsoft.com/office/drawing/2014/main" val="1214325075"/>
                    </a:ext>
                  </a:extLst>
                </a:gridCol>
                <a:gridCol w="3926758">
                  <a:extLst>
                    <a:ext uri="{9D8B030D-6E8A-4147-A177-3AD203B41FA5}">
                      <a16:colId xmlns:a16="http://schemas.microsoft.com/office/drawing/2014/main" val="3693084859"/>
                    </a:ext>
                  </a:extLst>
                </a:gridCol>
              </a:tblGrid>
              <a:tr h="0">
                <a:tc>
                  <a:txBody>
                    <a:bodyPr/>
                    <a:lstStyle/>
                    <a:p>
                      <a:r>
                        <a:rPr lang="en-US" sz="1400" b="1">
                          <a:solidFill>
                            <a:schemeClr val="bg1"/>
                          </a:solidFill>
                          <a:latin typeface="+mj-lt"/>
                        </a:rPr>
                        <a:t>Liability Type</a:t>
                      </a:r>
                      <a:endParaRPr lang="en-IN" sz="1400" b="1" i="1">
                        <a:solidFill>
                          <a:schemeClr val="bg1"/>
                        </a:solidFill>
                        <a:latin typeface="+mj-lt"/>
                        <a:cs typeface="Arial" panose="020B0604020202020204" pitchFamily="34" charset="0"/>
                      </a:endParaRPr>
                    </a:p>
                  </a:txBody>
                  <a:tcPr anchor="ctr">
                    <a:lnL w="12700" cmpd="sng">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400" b="1" i="0">
                          <a:solidFill>
                            <a:schemeClr val="bg1"/>
                          </a:solidFill>
                          <a:latin typeface="+mj-lt"/>
                          <a:cs typeface="Arial" panose="020B0604020202020204" pitchFamily="34" charset="0"/>
                        </a:rPr>
                        <a:t>RBC</a:t>
                      </a:r>
                      <a:endParaRPr lang="en-IN" sz="14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400" b="1" i="0">
                          <a:solidFill>
                            <a:schemeClr val="bg1"/>
                          </a:solidFill>
                          <a:latin typeface="+mj-lt"/>
                          <a:cs typeface="Arial" panose="020B0604020202020204" pitchFamily="34" charset="0"/>
                        </a:rPr>
                        <a:t>IFRS</a:t>
                      </a:r>
                      <a:endParaRPr lang="en-IN" sz="14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1993210840"/>
                  </a:ext>
                </a:extLst>
              </a:tr>
              <a:tr h="275877">
                <a:tc>
                  <a:txBody>
                    <a:bodyPr/>
                    <a:lstStyle/>
                    <a:p>
                      <a:pPr algn="l"/>
                      <a:r>
                        <a:rPr lang="en-IN" sz="1400" b="1" kern="1200">
                          <a:solidFill>
                            <a:srgbClr val="002060"/>
                          </a:solidFill>
                          <a:effectLst/>
                          <a:latin typeface="+mj-lt"/>
                          <a:ea typeface="+mn-ea"/>
                          <a:cs typeface="+mn-cs"/>
                        </a:rPr>
                        <a:t>Financial Liabilities</a:t>
                      </a:r>
                      <a:endParaRPr lang="en-IN" sz="1400" b="1">
                        <a:solidFill>
                          <a:srgbClr val="002060"/>
                        </a:solidFill>
                        <a:latin typeface="+mj-lt"/>
                        <a:cs typeface="Arial" panose="020B0604020202020204" pitchFamily="34" charset="0"/>
                      </a:endParaRPr>
                    </a:p>
                  </a:txBody>
                  <a:tcPr>
                    <a:lnL w="12700" cmpd="sng">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r>
                        <a:rPr lang="en-IN" sz="1400" kern="1200">
                          <a:solidFill>
                            <a:srgbClr val="002060"/>
                          </a:solidFill>
                          <a:effectLst/>
                          <a:latin typeface="+mj-lt"/>
                          <a:ea typeface="+mn-ea"/>
                          <a:cs typeface="+mn-cs"/>
                        </a:rPr>
                        <a:t>Fair value under IFRS at initial recognition but subsequent measurement to take into account only the differences in risk free rate </a:t>
                      </a:r>
                      <a:r>
                        <a:rPr lang="en-IN" sz="1400" b="1" kern="1200">
                          <a:solidFill>
                            <a:srgbClr val="002060"/>
                          </a:solidFill>
                          <a:effectLst/>
                          <a:latin typeface="+mj-lt"/>
                          <a:ea typeface="+mn-ea"/>
                          <a:cs typeface="+mn-cs"/>
                        </a:rPr>
                        <a:t>and not the insurers credit rating.</a:t>
                      </a:r>
                      <a:endParaRPr lang="en-IN" sz="1400">
                        <a:solidFill>
                          <a:srgbClr val="002060"/>
                        </a:solidFill>
                        <a:latin typeface="+mj-lt"/>
                        <a:cs typeface="Arial" panose="020B0604020202020204" pitchFamily="34" charset="0"/>
                      </a:endParaRPr>
                    </a:p>
                  </a:txBody>
                  <a:tcPr>
                    <a:lnL>
                      <a:noFill/>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kern="1200">
                          <a:solidFill>
                            <a:srgbClr val="002060"/>
                          </a:solidFill>
                          <a:effectLst/>
                          <a:latin typeface="+mj-lt"/>
                          <a:ea typeface="+mn-ea"/>
                          <a:cs typeface="+mn-cs"/>
                        </a:rPr>
                        <a:t>Either at fair value or amortised cost.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b="1" kern="1200">
                          <a:solidFill>
                            <a:srgbClr val="002060"/>
                          </a:solidFill>
                          <a:effectLst/>
                          <a:latin typeface="+mj-lt"/>
                          <a:ea typeface="+mn-ea"/>
                          <a:cs typeface="+mn-cs"/>
                        </a:rPr>
                        <a:t>Considers insurers own credit rating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b="1" kern="1200">
                          <a:solidFill>
                            <a:srgbClr val="002060"/>
                          </a:solidFill>
                          <a:effectLst/>
                          <a:latin typeface="+mj-lt"/>
                          <a:ea typeface="+mn-ea"/>
                          <a:cs typeface="+mn-cs"/>
                        </a:rPr>
                        <a:t>Changes in own credit rating normally reported under OCI.</a:t>
                      </a:r>
                      <a:endParaRPr lang="en-IN" sz="1400" kern="1200">
                        <a:solidFill>
                          <a:srgbClr val="002060"/>
                        </a:solidFill>
                        <a:effectLst/>
                        <a:latin typeface="+mj-lt"/>
                        <a:ea typeface="+mn-ea"/>
                        <a:cs typeface="+mn-cs"/>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5080514"/>
                  </a:ext>
                </a:extLst>
              </a:tr>
              <a:tr h="275877">
                <a:tc>
                  <a:txBody>
                    <a:bodyPr/>
                    <a:lstStyle/>
                    <a:p>
                      <a:pPr algn="l"/>
                      <a:endParaRPr lang="en-IN" sz="1400" b="1">
                        <a:solidFill>
                          <a:srgbClr val="002060"/>
                        </a:solidFill>
                        <a:latin typeface="+mj-lt"/>
                        <a:cs typeface="Arial" panose="020B0604020202020204" pitchFamily="34" charset="0"/>
                      </a:endParaRPr>
                    </a:p>
                  </a:txBody>
                  <a:tcPr>
                    <a:lnL w="12700" cmpd="sng">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r>
                        <a:rPr lang="en-IN" sz="1400" b="1" kern="1200">
                          <a:solidFill>
                            <a:srgbClr val="002060"/>
                          </a:solidFill>
                          <a:effectLst/>
                          <a:latin typeface="+mj-lt"/>
                          <a:ea typeface="+mn-ea"/>
                          <a:cs typeface="+mn-cs"/>
                        </a:rPr>
                        <a:t>Can be considered as an asset for solvency capital subject to meeting supervisory requirements for a recognition. </a:t>
                      </a: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b="1" kern="1200">
                          <a:solidFill>
                            <a:srgbClr val="002060"/>
                          </a:solidFill>
                          <a:effectLst/>
                          <a:latin typeface="+mj-lt"/>
                          <a:ea typeface="+mn-ea"/>
                          <a:cs typeface="+mn-cs"/>
                        </a:rPr>
                        <a:t>Recognised as financial liabilities under IFRS.</a:t>
                      </a:r>
                      <a:endParaRPr lang="en-IN" sz="1400" kern="1200">
                        <a:solidFill>
                          <a:srgbClr val="002060"/>
                        </a:solidFill>
                        <a:effectLst/>
                        <a:latin typeface="+mj-lt"/>
                        <a:ea typeface="+mn-ea"/>
                        <a:cs typeface="+mn-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72508963"/>
                  </a:ext>
                </a:extLst>
              </a:tr>
              <a:tr h="275877">
                <a:tc>
                  <a:txBody>
                    <a:bodyPr/>
                    <a:lstStyle/>
                    <a:p>
                      <a:pPr algn="l"/>
                      <a:r>
                        <a:rPr lang="en-IN" sz="1400" b="1" kern="1200">
                          <a:solidFill>
                            <a:srgbClr val="002060"/>
                          </a:solidFill>
                          <a:effectLst/>
                          <a:latin typeface="+mj-lt"/>
                          <a:ea typeface="+mn-ea"/>
                          <a:cs typeface="+mn-cs"/>
                        </a:rPr>
                        <a:t>Contingent Liabilities </a:t>
                      </a:r>
                      <a:endParaRPr lang="en-US" sz="1400" b="1">
                        <a:solidFill>
                          <a:srgbClr val="002060"/>
                        </a:solidFill>
                        <a:latin typeface="+mj-lt"/>
                        <a:cs typeface="Arial" panose="020B0604020202020204" pitchFamily="34" charset="0"/>
                      </a:endParaRPr>
                    </a:p>
                  </a:txBody>
                  <a:tcPr>
                    <a:lnL w="12700" cmpd="sng">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r>
                        <a:rPr lang="en-IN" sz="1400" kern="1200">
                          <a:solidFill>
                            <a:srgbClr val="002060"/>
                          </a:solidFill>
                          <a:effectLst/>
                          <a:latin typeface="+mj-lt"/>
                          <a:ea typeface="+mn-ea"/>
                          <a:cs typeface="+mn-cs"/>
                        </a:rPr>
                        <a:t>Materially contingent liabilities to be recognised as liabilities.</a:t>
                      </a: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lang="en-IN" sz="1400" kern="1200">
                          <a:solidFill>
                            <a:srgbClr val="002060"/>
                          </a:solidFill>
                          <a:effectLst/>
                          <a:latin typeface="+mj-lt"/>
                          <a:ea typeface="+mn-ea"/>
                          <a:cs typeface="+mn-cs"/>
                        </a:rPr>
                        <a:t>Very similar to RBC.</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9966420"/>
                  </a:ext>
                </a:extLst>
              </a:tr>
              <a:tr h="275877">
                <a:tc>
                  <a:txBody>
                    <a:bodyPr/>
                    <a:lstStyle/>
                    <a:p>
                      <a:pPr algn="l"/>
                      <a:endParaRPr lang="en-US" sz="1400" b="1">
                        <a:solidFill>
                          <a:srgbClr val="002060"/>
                        </a:solidFill>
                        <a:latin typeface="+mj-lt"/>
                        <a:cs typeface="Arial" panose="020B0604020202020204" pitchFamily="34" charset="0"/>
                      </a:endParaRPr>
                    </a:p>
                  </a:txBody>
                  <a:tcPr>
                    <a:lnL w="12700" cmpd="sng">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r>
                        <a:rPr lang="en-IN" sz="1400" kern="1200">
                          <a:solidFill>
                            <a:srgbClr val="002060"/>
                          </a:solidFill>
                          <a:effectLst/>
                          <a:latin typeface="+mj-lt"/>
                          <a:ea typeface="+mn-ea"/>
                          <a:cs typeface="+mn-cs"/>
                        </a:rPr>
                        <a:t>Valued as per probability weighted average cash flows discounted at the risk free interest rate term structure.</a:t>
                      </a: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endParaRPr lang="en-IN" sz="1400" kern="1200">
                        <a:solidFill>
                          <a:srgbClr val="002060"/>
                        </a:solidFill>
                        <a:effectLst/>
                        <a:latin typeface="+mj-lt"/>
                        <a:ea typeface="+mn-ea"/>
                        <a:cs typeface="+mn-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42751188"/>
                  </a:ext>
                </a:extLst>
              </a:tr>
              <a:tr h="275877">
                <a:tc>
                  <a:txBody>
                    <a:bodyPr/>
                    <a:lstStyle/>
                    <a:p>
                      <a:pPr algn="l"/>
                      <a:r>
                        <a:rPr lang="en-IN" sz="1400" b="1" kern="1200">
                          <a:solidFill>
                            <a:srgbClr val="002060"/>
                          </a:solidFill>
                          <a:effectLst/>
                          <a:latin typeface="+mj-lt"/>
                          <a:ea typeface="+mn-ea"/>
                          <a:cs typeface="+mn-cs"/>
                        </a:rPr>
                        <a:t>Employee Benefits and Termination benefits</a:t>
                      </a:r>
                      <a:endParaRPr lang="en-IN" sz="1400" b="1">
                        <a:solidFill>
                          <a:srgbClr val="002060"/>
                        </a:solidFill>
                        <a:latin typeface="+mj-lt"/>
                        <a:cs typeface="Arial" panose="020B0604020202020204" pitchFamily="34" charset="0"/>
                      </a:endParaRPr>
                    </a:p>
                  </a:txBody>
                  <a:tcPr>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r>
                        <a:rPr lang="en-IN" sz="1400" kern="1200">
                          <a:solidFill>
                            <a:srgbClr val="002060"/>
                          </a:solidFill>
                          <a:effectLst/>
                          <a:latin typeface="+mj-lt"/>
                          <a:ea typeface="+mn-ea"/>
                          <a:cs typeface="+mn-cs"/>
                        </a:rPr>
                        <a:t>Similar to IFRS but eliminating any smoothing on actuarial gains and losses on the earned benefits.</a:t>
                      </a: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kern="1200">
                          <a:solidFill>
                            <a:srgbClr val="002060"/>
                          </a:solidFill>
                          <a:effectLst/>
                          <a:latin typeface="+mj-lt"/>
                          <a:ea typeface="+mn-ea"/>
                          <a:cs typeface="+mn-cs"/>
                        </a:rPr>
                        <a:t>Mostly converge to RBC as smoothing is eliminated.</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3100718"/>
                  </a:ext>
                </a:extLst>
              </a:tr>
            </a:tbl>
          </a:graphicData>
        </a:graphic>
      </p:graphicFrame>
      <p:sp>
        <p:nvSpPr>
          <p:cNvPr id="6" name="Rectangle 2">
            <a:extLst>
              <a:ext uri="{FF2B5EF4-FFF2-40B4-BE49-F238E27FC236}">
                <a16:creationId xmlns:a16="http://schemas.microsoft.com/office/drawing/2014/main" id="{D996B475-0C44-FC46-5167-7324791C15A2}"/>
              </a:ext>
            </a:extLst>
          </p:cNvPr>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Liabilities</a:t>
            </a:r>
            <a:endParaRPr lang="en-US" altLang="en-US" sz="2800" kern="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73972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graphicFrame>
        <p:nvGraphicFramePr>
          <p:cNvPr id="4" name="Table 3">
            <a:extLst>
              <a:ext uri="{FF2B5EF4-FFF2-40B4-BE49-F238E27FC236}">
                <a16:creationId xmlns:a16="http://schemas.microsoft.com/office/drawing/2014/main" id="{9ADB7D20-FAE8-470C-DEA6-DEFDB84D1599}"/>
              </a:ext>
            </a:extLst>
          </p:cNvPr>
          <p:cNvGraphicFramePr>
            <a:graphicFrameLocks noGrp="1"/>
          </p:cNvGraphicFramePr>
          <p:nvPr>
            <p:extLst>
              <p:ext uri="{D42A27DB-BD31-4B8C-83A1-F6EECF244321}">
                <p14:modId xmlns:p14="http://schemas.microsoft.com/office/powerpoint/2010/main" val="2793149519"/>
              </p:ext>
            </p:extLst>
          </p:nvPr>
        </p:nvGraphicFramePr>
        <p:xfrm>
          <a:off x="1817283" y="1572773"/>
          <a:ext cx="9947787" cy="3749040"/>
        </p:xfrm>
        <a:graphic>
          <a:graphicData uri="http://schemas.openxmlformats.org/drawingml/2006/table">
            <a:tbl>
              <a:tblPr firstRow="1" bandRow="1">
                <a:tableStyleId>{1FECB4D8-DB02-4DC6-A0A2-4F2EBAE1DC90}</a:tableStyleId>
              </a:tblPr>
              <a:tblGrid>
                <a:gridCol w="1657437">
                  <a:extLst>
                    <a:ext uri="{9D8B030D-6E8A-4147-A177-3AD203B41FA5}">
                      <a16:colId xmlns:a16="http://schemas.microsoft.com/office/drawing/2014/main" val="389286843"/>
                    </a:ext>
                  </a:extLst>
                </a:gridCol>
                <a:gridCol w="3559126">
                  <a:extLst>
                    <a:ext uri="{9D8B030D-6E8A-4147-A177-3AD203B41FA5}">
                      <a16:colId xmlns:a16="http://schemas.microsoft.com/office/drawing/2014/main" val="1214325075"/>
                    </a:ext>
                  </a:extLst>
                </a:gridCol>
                <a:gridCol w="4731224">
                  <a:extLst>
                    <a:ext uri="{9D8B030D-6E8A-4147-A177-3AD203B41FA5}">
                      <a16:colId xmlns:a16="http://schemas.microsoft.com/office/drawing/2014/main" val="3693084859"/>
                    </a:ext>
                  </a:extLst>
                </a:gridCol>
              </a:tblGrid>
              <a:tr h="0">
                <a:tc>
                  <a:txBody>
                    <a:bodyPr/>
                    <a:lstStyle/>
                    <a:p>
                      <a:r>
                        <a:rPr lang="en-US" sz="1400" b="1" kern="1200">
                          <a:solidFill>
                            <a:schemeClr val="bg1"/>
                          </a:solidFill>
                          <a:latin typeface="+mn-lt"/>
                          <a:ea typeface="+mn-ea"/>
                          <a:cs typeface="+mn-cs"/>
                        </a:rPr>
                        <a:t>Liability</a:t>
                      </a:r>
                      <a:r>
                        <a:rPr lang="en-US" sz="1400" b="1">
                          <a:solidFill>
                            <a:schemeClr val="bg1"/>
                          </a:solidFill>
                          <a:latin typeface="+mj-lt"/>
                        </a:rPr>
                        <a:t> Type</a:t>
                      </a:r>
                      <a:endParaRPr lang="en-IN" sz="1400" b="1" i="1">
                        <a:solidFill>
                          <a:schemeClr val="bg1"/>
                        </a:solidFill>
                        <a:latin typeface="+mj-lt"/>
                        <a:cs typeface="Arial" panose="020B0604020202020204" pitchFamily="34" charset="0"/>
                      </a:endParaRPr>
                    </a:p>
                  </a:txBody>
                  <a:tcPr anchor="ctr">
                    <a:lnL w="12700" cmpd="sng">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400" b="1" i="0">
                          <a:solidFill>
                            <a:schemeClr val="bg1"/>
                          </a:solidFill>
                          <a:latin typeface="+mj-lt"/>
                          <a:cs typeface="Arial" panose="020B0604020202020204" pitchFamily="34" charset="0"/>
                        </a:rPr>
                        <a:t>RBC</a:t>
                      </a:r>
                      <a:endParaRPr lang="en-IN" sz="14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400" b="1" i="0">
                          <a:solidFill>
                            <a:schemeClr val="bg1"/>
                          </a:solidFill>
                          <a:latin typeface="+mj-lt"/>
                          <a:cs typeface="Arial" panose="020B0604020202020204" pitchFamily="34" charset="0"/>
                        </a:rPr>
                        <a:t>IFRS</a:t>
                      </a:r>
                      <a:endParaRPr lang="en-IN" sz="14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1993210840"/>
                  </a:ext>
                </a:extLst>
              </a:tr>
              <a:tr h="224452">
                <a:tc>
                  <a:txBody>
                    <a:bodyPr/>
                    <a:lstStyle/>
                    <a:p>
                      <a:pPr algn="l"/>
                      <a:r>
                        <a:rPr lang="en-IN" sz="1400" b="1" kern="1200">
                          <a:solidFill>
                            <a:srgbClr val="002060"/>
                          </a:solidFill>
                          <a:effectLst/>
                          <a:latin typeface="+mj-lt"/>
                          <a:ea typeface="+mn-ea"/>
                          <a:cs typeface="+mn-cs"/>
                        </a:rPr>
                        <a:t>Deferred Tax Liabilities </a:t>
                      </a:r>
                      <a:endParaRPr lang="en-IN" sz="1400" b="1">
                        <a:solidFill>
                          <a:srgbClr val="002060"/>
                        </a:solidFill>
                        <a:latin typeface="+mj-lt"/>
                        <a:cs typeface="Arial" panose="020B0604020202020204" pitchFamily="34" charset="0"/>
                      </a:endParaRPr>
                    </a:p>
                  </a:txBody>
                  <a:tcPr>
                    <a:lnL w="12700" cmpd="sng">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r>
                        <a:rPr lang="en-IN" sz="1400" b="1" kern="1200">
                          <a:solidFill>
                            <a:srgbClr val="002060"/>
                          </a:solidFill>
                          <a:effectLst/>
                          <a:latin typeface="+mj-lt"/>
                          <a:ea typeface="+mn-ea"/>
                          <a:cs typeface="+mn-cs"/>
                        </a:rPr>
                        <a:t>Same methodology as followed under IFRS but all on solvency valuation principles.</a:t>
                      </a:r>
                      <a:endParaRPr lang="en-IN" sz="1400">
                        <a:solidFill>
                          <a:srgbClr val="002060"/>
                        </a:solidFill>
                        <a:latin typeface="+mj-lt"/>
                        <a:cs typeface="Arial" panose="020B0604020202020204" pitchFamily="34" charset="0"/>
                      </a:endParaRPr>
                    </a:p>
                  </a:txBody>
                  <a:tcPr>
                    <a:lnL>
                      <a:noFill/>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kern="1200">
                          <a:solidFill>
                            <a:srgbClr val="002060"/>
                          </a:solidFill>
                          <a:effectLst/>
                          <a:latin typeface="+mj-lt"/>
                          <a:ea typeface="+mn-ea"/>
                          <a:cs typeface="+mn-cs"/>
                        </a:rPr>
                        <a:t>Created because of temporary differences between the valuation of asset and liabilities between IFRS base and taxation base.</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38488437"/>
                  </a:ext>
                </a:extLst>
              </a:tr>
              <a:tr h="224452">
                <a:tc>
                  <a:txBody>
                    <a:bodyPr/>
                    <a:lstStyle/>
                    <a:p>
                      <a:pPr algn="l"/>
                      <a:endParaRPr lang="en-IN" sz="1400" b="1">
                        <a:solidFill>
                          <a:srgbClr val="002060"/>
                        </a:solidFill>
                        <a:latin typeface="+mj-lt"/>
                        <a:cs typeface="Arial" panose="020B0604020202020204" pitchFamily="34" charset="0"/>
                      </a:endParaRPr>
                    </a:p>
                  </a:txBody>
                  <a:tcPr>
                    <a:lnL w="12700" cmpd="sng">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kern="1200">
                          <a:solidFill>
                            <a:srgbClr val="002060"/>
                          </a:solidFill>
                          <a:effectLst/>
                          <a:latin typeface="+mj-lt"/>
                          <a:ea typeface="+mn-ea"/>
                          <a:cs typeface="+mn-cs"/>
                        </a:rPr>
                        <a:t>Tax rate to be applied as applicable when the difference reverses.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8588771"/>
                  </a:ext>
                </a:extLst>
              </a:tr>
              <a:tr h="224452">
                <a:tc>
                  <a:txBody>
                    <a:bodyPr/>
                    <a:lstStyle/>
                    <a:p>
                      <a:pPr algn="l"/>
                      <a:endParaRPr lang="en-IN" sz="1400" b="1">
                        <a:solidFill>
                          <a:srgbClr val="002060"/>
                        </a:solidFill>
                        <a:latin typeface="+mj-lt"/>
                        <a:cs typeface="Arial" panose="020B0604020202020204" pitchFamily="34" charset="0"/>
                      </a:endParaRPr>
                    </a:p>
                  </a:txBody>
                  <a:tcPr>
                    <a:lnL w="12700" cmpd="sng">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kern="1200">
                          <a:solidFill>
                            <a:srgbClr val="002060"/>
                          </a:solidFill>
                          <a:effectLst/>
                          <a:latin typeface="+mj-lt"/>
                          <a:ea typeface="+mn-ea"/>
                          <a:cs typeface="+mn-cs"/>
                        </a:rPr>
                        <a:t>Deferred tax liabilities allowed to offset against the deferred tax assets only when there is a legal right and intend to realise the asset or settle the liability simultaneously.</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4819605"/>
                  </a:ext>
                </a:extLst>
              </a:tr>
              <a:tr h="224452">
                <a:tc>
                  <a:txBody>
                    <a:bodyPr/>
                    <a:lstStyle/>
                    <a:p>
                      <a:pPr algn="l"/>
                      <a:endParaRPr lang="en-IN" sz="1400" b="1">
                        <a:solidFill>
                          <a:srgbClr val="002060"/>
                        </a:solidFill>
                        <a:latin typeface="+mj-lt"/>
                        <a:cs typeface="Arial" panose="020B0604020202020204" pitchFamily="34" charset="0"/>
                      </a:endParaRPr>
                    </a:p>
                  </a:txBody>
                  <a:tcPr>
                    <a:lnL w="12700" cmpd="sng">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kern="1200">
                          <a:solidFill>
                            <a:srgbClr val="002060"/>
                          </a:solidFill>
                          <a:effectLst/>
                          <a:latin typeface="+mj-lt"/>
                          <a:ea typeface="+mn-ea"/>
                          <a:cs typeface="+mn-cs"/>
                        </a:rPr>
                        <a:t>To be recognised even when there expected losses in future which could relieve the tax liabilities, Not discounted.</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5998133"/>
                  </a:ext>
                </a:extLst>
              </a:tr>
              <a:tr h="195413">
                <a:tc>
                  <a:txBody>
                    <a:bodyPr/>
                    <a:lstStyle/>
                    <a:p>
                      <a:pPr algn="l"/>
                      <a:r>
                        <a:rPr lang="en-IN" sz="1400" b="1" kern="1200">
                          <a:solidFill>
                            <a:srgbClr val="002060"/>
                          </a:solidFill>
                          <a:effectLst/>
                          <a:latin typeface="+mj-lt"/>
                          <a:ea typeface="+mn-ea"/>
                          <a:cs typeface="+mn-cs"/>
                        </a:rPr>
                        <a:t>Current Tax liabilities </a:t>
                      </a:r>
                      <a:endParaRPr lang="en-IN" sz="1400" b="1">
                        <a:solidFill>
                          <a:srgbClr val="002060"/>
                        </a:solidFill>
                        <a:latin typeface="+mj-lt"/>
                        <a:cs typeface="Arial" panose="020B0604020202020204" pitchFamily="34" charset="0"/>
                      </a:endParaRPr>
                    </a:p>
                  </a:txBody>
                  <a:tcPr>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r>
                        <a:rPr lang="en-IN" sz="1400" kern="1200">
                          <a:solidFill>
                            <a:srgbClr val="002060"/>
                          </a:solidFill>
                          <a:effectLst/>
                          <a:latin typeface="+mj-lt"/>
                          <a:ea typeface="+mn-ea"/>
                          <a:cs typeface="+mn-cs"/>
                        </a:rPr>
                        <a:t>Valued at the expected payment amount.</a:t>
                      </a: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IN" sz="1400" kern="1200">
                          <a:solidFill>
                            <a:srgbClr val="002060"/>
                          </a:solidFill>
                          <a:effectLst/>
                          <a:latin typeface="+mj-lt"/>
                          <a:ea typeface="+mn-ea"/>
                          <a:cs typeface="+mn-cs"/>
                        </a:rPr>
                        <a:t>Same as RBC.</a:t>
                      </a:r>
                      <a:endParaRPr lang="en-IN" sz="1400">
                        <a:solidFill>
                          <a:srgbClr val="002060"/>
                        </a:solidFill>
                        <a:latin typeface="+mj-lt"/>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5771254"/>
                  </a:ext>
                </a:extLst>
              </a:tr>
            </a:tbl>
          </a:graphicData>
        </a:graphic>
      </p:graphicFrame>
      <p:sp>
        <p:nvSpPr>
          <p:cNvPr id="7" name="Rectangle 2">
            <a:extLst>
              <a:ext uri="{FF2B5EF4-FFF2-40B4-BE49-F238E27FC236}">
                <a16:creationId xmlns:a16="http://schemas.microsoft.com/office/drawing/2014/main" id="{85E37CA5-F988-C3A9-7319-4A4AFA388B39}"/>
              </a:ext>
            </a:extLst>
          </p:cNvPr>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Liabilities</a:t>
            </a:r>
            <a:endParaRPr lang="en-US" altLang="en-US" sz="2800" kern="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29797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graphicFrame>
        <p:nvGraphicFramePr>
          <p:cNvPr id="4" name="Table 3">
            <a:extLst>
              <a:ext uri="{FF2B5EF4-FFF2-40B4-BE49-F238E27FC236}">
                <a16:creationId xmlns:a16="http://schemas.microsoft.com/office/drawing/2014/main" id="{9ADB7D20-FAE8-470C-DEA6-DEFDB84D1599}"/>
              </a:ext>
            </a:extLst>
          </p:cNvPr>
          <p:cNvGraphicFramePr>
            <a:graphicFrameLocks noGrp="1"/>
          </p:cNvGraphicFramePr>
          <p:nvPr>
            <p:extLst>
              <p:ext uri="{D42A27DB-BD31-4B8C-83A1-F6EECF244321}">
                <p14:modId xmlns:p14="http://schemas.microsoft.com/office/powerpoint/2010/main" val="3563740756"/>
              </p:ext>
            </p:extLst>
          </p:nvPr>
        </p:nvGraphicFramePr>
        <p:xfrm>
          <a:off x="1817283" y="1572772"/>
          <a:ext cx="9947787" cy="3266514"/>
        </p:xfrm>
        <a:graphic>
          <a:graphicData uri="http://schemas.openxmlformats.org/drawingml/2006/table">
            <a:tbl>
              <a:tblPr firstRow="1" bandRow="1">
                <a:tableStyleId>{1FECB4D8-DB02-4DC6-A0A2-4F2EBAE1DC90}</a:tableStyleId>
              </a:tblPr>
              <a:tblGrid>
                <a:gridCol w="1657437">
                  <a:extLst>
                    <a:ext uri="{9D8B030D-6E8A-4147-A177-3AD203B41FA5}">
                      <a16:colId xmlns:a16="http://schemas.microsoft.com/office/drawing/2014/main" val="389286843"/>
                    </a:ext>
                  </a:extLst>
                </a:gridCol>
                <a:gridCol w="3559126">
                  <a:extLst>
                    <a:ext uri="{9D8B030D-6E8A-4147-A177-3AD203B41FA5}">
                      <a16:colId xmlns:a16="http://schemas.microsoft.com/office/drawing/2014/main" val="1214325075"/>
                    </a:ext>
                  </a:extLst>
                </a:gridCol>
                <a:gridCol w="4731224">
                  <a:extLst>
                    <a:ext uri="{9D8B030D-6E8A-4147-A177-3AD203B41FA5}">
                      <a16:colId xmlns:a16="http://schemas.microsoft.com/office/drawing/2014/main" val="3693084859"/>
                    </a:ext>
                  </a:extLst>
                </a:gridCol>
              </a:tblGrid>
              <a:tr h="563192">
                <a:tc>
                  <a:txBody>
                    <a:bodyPr/>
                    <a:lstStyle/>
                    <a:p>
                      <a:r>
                        <a:rPr lang="en-US" sz="1400" b="1">
                          <a:solidFill>
                            <a:schemeClr val="bg1"/>
                          </a:solidFill>
                          <a:latin typeface="+mj-lt"/>
                        </a:rPr>
                        <a:t>Type</a:t>
                      </a:r>
                      <a:endParaRPr lang="en-IN" sz="1400" b="1" i="1">
                        <a:solidFill>
                          <a:schemeClr val="bg1"/>
                        </a:solidFill>
                        <a:latin typeface="+mj-lt"/>
                        <a:cs typeface="Arial" panose="020B0604020202020204" pitchFamily="34" charset="0"/>
                      </a:endParaRPr>
                    </a:p>
                  </a:txBody>
                  <a:tcPr anchor="ctr">
                    <a:lnL w="12700" cmpd="sng">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400" b="1" i="0">
                          <a:solidFill>
                            <a:schemeClr val="bg1"/>
                          </a:solidFill>
                          <a:latin typeface="+mj-lt"/>
                          <a:cs typeface="Arial" panose="020B0604020202020204" pitchFamily="34" charset="0"/>
                        </a:rPr>
                        <a:t>RBC</a:t>
                      </a:r>
                      <a:endParaRPr lang="en-IN" sz="14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400" b="1" i="0">
                          <a:solidFill>
                            <a:schemeClr val="bg1"/>
                          </a:solidFill>
                          <a:latin typeface="+mj-lt"/>
                          <a:cs typeface="Arial" panose="020B0604020202020204" pitchFamily="34" charset="0"/>
                        </a:rPr>
                        <a:t>IFRS</a:t>
                      </a:r>
                      <a:endParaRPr lang="en-IN" sz="14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1993210840"/>
                  </a:ext>
                </a:extLst>
              </a:tr>
              <a:tr h="1351661">
                <a:tc>
                  <a:txBody>
                    <a:bodyPr/>
                    <a:lstStyle/>
                    <a:p>
                      <a:pPr algn="l"/>
                      <a:r>
                        <a:rPr lang="en-IN" sz="1400" b="1" kern="1200">
                          <a:solidFill>
                            <a:srgbClr val="002060"/>
                          </a:solidFill>
                          <a:effectLst/>
                          <a:latin typeface="+mj-lt"/>
                          <a:ea typeface="+mn-ea"/>
                          <a:cs typeface="+mn-cs"/>
                        </a:rPr>
                        <a:t>Scope </a:t>
                      </a:r>
                      <a:endParaRPr lang="en-US" sz="1400" b="1">
                        <a:solidFill>
                          <a:srgbClr val="002060"/>
                        </a:solidFill>
                        <a:latin typeface="+mj-lt"/>
                        <a:cs typeface="Arial" panose="020B0604020202020204" pitchFamily="34" charset="0"/>
                      </a:endParaRPr>
                    </a:p>
                  </a:txBody>
                  <a:tcPr>
                    <a:lnL w="12700" cmpd="sng">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r>
                        <a:rPr lang="en-IN" sz="1400" kern="1200">
                          <a:solidFill>
                            <a:srgbClr val="002060"/>
                          </a:solidFill>
                          <a:effectLst/>
                          <a:latin typeface="+mj-lt"/>
                          <a:ea typeface="+mn-ea"/>
                          <a:cs typeface="+mn-cs"/>
                        </a:rPr>
                        <a:t>The scope of group supervision is restricted to insurance groups.</a:t>
                      </a:r>
                    </a:p>
                  </a:txBody>
                  <a:tcPr>
                    <a:lnL>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r>
                        <a:rPr lang="en-IN" sz="1400" kern="1200">
                          <a:solidFill>
                            <a:srgbClr val="002060"/>
                          </a:solidFill>
                          <a:effectLst/>
                          <a:latin typeface="+mj-lt"/>
                          <a:ea typeface="+mn-ea"/>
                          <a:cs typeface="+mn-cs"/>
                        </a:rPr>
                        <a:t>The scope includes the results of the parent company and all of its subsidiaries regardless of whether they are into insurance business or not.</a:t>
                      </a:r>
                    </a:p>
                  </a:txBody>
                  <a:tcPr>
                    <a:lnL>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2185347"/>
                  </a:ext>
                </a:extLst>
              </a:tr>
              <a:tr h="1351661">
                <a:tc>
                  <a:txBody>
                    <a:bodyPr/>
                    <a:lstStyle/>
                    <a:p>
                      <a:pPr algn="l"/>
                      <a:r>
                        <a:rPr lang="en-IN" sz="1400" b="1" kern="1200">
                          <a:solidFill>
                            <a:srgbClr val="002060"/>
                          </a:solidFill>
                          <a:effectLst/>
                          <a:latin typeface="+mj-lt"/>
                          <a:ea typeface="+mn-ea"/>
                          <a:cs typeface="+mn-cs"/>
                        </a:rPr>
                        <a:t>Level of group reporting</a:t>
                      </a:r>
                      <a:endParaRPr lang="en-IN" sz="1400" b="1">
                        <a:solidFill>
                          <a:srgbClr val="002060"/>
                        </a:solidFill>
                        <a:latin typeface="+mj-lt"/>
                        <a:cs typeface="Arial" panose="020B0604020202020204" pitchFamily="34" charset="0"/>
                      </a:endParaRPr>
                    </a:p>
                  </a:txBody>
                  <a:tcPr>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buFont typeface="Arial" panose="020B0604020202020204" pitchFamily="34" charset="0"/>
                        <a:buNone/>
                      </a:pPr>
                      <a:r>
                        <a:rPr lang="en-IN" sz="1400" kern="1200">
                          <a:solidFill>
                            <a:srgbClr val="002060"/>
                          </a:solidFill>
                          <a:effectLst/>
                          <a:latin typeface="+mj-lt"/>
                          <a:ea typeface="+mn-ea"/>
                          <a:cs typeface="+mn-cs"/>
                        </a:rPr>
                        <a:t>Structure of the group determines the level at which consolidated group results are prepared.</a:t>
                      </a:r>
                      <a:endParaRPr lang="en-IN" sz="1400">
                        <a:solidFill>
                          <a:srgbClr val="002060"/>
                        </a:solidFill>
                        <a:latin typeface="+mj-lt"/>
                        <a:cs typeface="Arial" panose="020B0604020202020204" pitchFamily="34" charset="0"/>
                      </a:endParaRPr>
                    </a:p>
                  </a:txBody>
                  <a:tcP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1400" kern="1200">
                          <a:solidFill>
                            <a:srgbClr val="002060"/>
                          </a:solidFill>
                          <a:effectLst/>
                          <a:latin typeface="+mj-lt"/>
                          <a:ea typeface="+mn-ea"/>
                          <a:cs typeface="+mn-cs"/>
                        </a:rPr>
                        <a:t>The ultimate parent company of group is required to prepare consolidated results.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38488437"/>
                  </a:ext>
                </a:extLst>
              </a:tr>
            </a:tbl>
          </a:graphicData>
        </a:graphic>
      </p:graphicFrame>
      <p:sp>
        <p:nvSpPr>
          <p:cNvPr id="6" name="Rectangle 2">
            <a:extLst>
              <a:ext uri="{FF2B5EF4-FFF2-40B4-BE49-F238E27FC236}">
                <a16:creationId xmlns:a16="http://schemas.microsoft.com/office/drawing/2014/main" id="{CF456609-A3C4-ACE5-6EDC-D39725C4FC14}"/>
              </a:ext>
            </a:extLst>
          </p:cNvPr>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Group Reporting</a:t>
            </a:r>
            <a:endParaRPr lang="en-US" altLang="en-US" sz="2800" kern="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92698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293006"/>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Illustration – Assets</a:t>
            </a:r>
            <a:endParaRPr lang="en-US" altLang="en-US" sz="2800" kern="0">
              <a:solidFill>
                <a:srgbClr val="00206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
        <p:nvSpPr>
          <p:cNvPr id="18" name="TextBox 17">
            <a:extLst>
              <a:ext uri="{FF2B5EF4-FFF2-40B4-BE49-F238E27FC236}">
                <a16:creationId xmlns:a16="http://schemas.microsoft.com/office/drawing/2014/main" id="{3C5E5A1B-EA17-A756-6171-AB1E42BFDA4F}"/>
              </a:ext>
            </a:extLst>
          </p:cNvPr>
          <p:cNvSpPr txBox="1"/>
          <p:nvPr/>
        </p:nvSpPr>
        <p:spPr>
          <a:xfrm>
            <a:off x="6991564" y="4319841"/>
            <a:ext cx="5105400" cy="1800493"/>
          </a:xfrm>
          <a:prstGeom prst="rect">
            <a:avLst/>
          </a:prstGeom>
          <a:solidFill>
            <a:schemeClr val="bg1"/>
          </a:solidFill>
        </p:spPr>
        <p:txBody>
          <a:bodyPr wrap="square" rtlCol="0">
            <a:spAutoFit/>
          </a:bodyPr>
          <a:lstStyle/>
          <a:p>
            <a:pPr algn="just"/>
            <a:r>
              <a:rPr lang="en-US" sz="1500" b="1">
                <a:solidFill>
                  <a:srgbClr val="002060"/>
                </a:solidFill>
                <a:latin typeface="Arial" panose="020B0604020202020204" pitchFamily="34" charset="0"/>
                <a:cs typeface="Arial" panose="020B0604020202020204" pitchFamily="34" charset="0"/>
              </a:rPr>
              <a:t>No differences in evaluation is observed in the following assets (post reclassification):</a:t>
            </a:r>
          </a:p>
          <a:p>
            <a:pPr algn="just"/>
            <a:endParaRPr lang="en-US" sz="500" b="1">
              <a:solidFill>
                <a:srgbClr val="00206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sz="1500">
                <a:solidFill>
                  <a:srgbClr val="002060"/>
                </a:solidFill>
                <a:latin typeface="Arial" panose="020B0604020202020204" pitchFamily="34" charset="0"/>
                <a:cs typeface="Arial" panose="020B0604020202020204" pitchFamily="34" charset="0"/>
              </a:rPr>
              <a:t>Tangible fixed assets</a:t>
            </a:r>
          </a:p>
          <a:p>
            <a:pPr marL="342900" indent="-342900" algn="just">
              <a:buFont typeface="Arial" panose="020B0604020202020204" pitchFamily="34" charset="0"/>
              <a:buChar char="•"/>
            </a:pPr>
            <a:r>
              <a:rPr lang="en-US" sz="1500">
                <a:solidFill>
                  <a:srgbClr val="002060"/>
                </a:solidFill>
                <a:latin typeface="Arial" panose="020B0604020202020204" pitchFamily="34" charset="0"/>
                <a:cs typeface="Arial" panose="020B0604020202020204" pitchFamily="34" charset="0"/>
              </a:rPr>
              <a:t>Employee Benefits Surplus</a:t>
            </a:r>
          </a:p>
          <a:p>
            <a:pPr marL="342900" indent="-342900" algn="just">
              <a:buFont typeface="Arial" panose="020B0604020202020204" pitchFamily="34" charset="0"/>
              <a:buChar char="•"/>
            </a:pPr>
            <a:r>
              <a:rPr lang="en-US" sz="1500">
                <a:solidFill>
                  <a:srgbClr val="002060"/>
                </a:solidFill>
                <a:latin typeface="Arial" panose="020B0604020202020204" pitchFamily="34" charset="0"/>
                <a:cs typeface="Arial" panose="020B0604020202020204" pitchFamily="34" charset="0"/>
              </a:rPr>
              <a:t>Insurance &amp; Intermediary, reinsurance receivables</a:t>
            </a:r>
          </a:p>
          <a:p>
            <a:pPr marL="342900" indent="-342900" algn="just">
              <a:buFont typeface="Arial" panose="020B0604020202020204" pitchFamily="34" charset="0"/>
              <a:buChar char="•"/>
            </a:pPr>
            <a:r>
              <a:rPr lang="en-US" sz="1500">
                <a:solidFill>
                  <a:srgbClr val="002060"/>
                </a:solidFill>
                <a:latin typeface="Arial" panose="020B0604020202020204" pitchFamily="34" charset="0"/>
                <a:cs typeface="Arial" panose="020B0604020202020204" pitchFamily="34" charset="0"/>
              </a:rPr>
              <a:t>Cash &amp; cash equivalents</a:t>
            </a:r>
          </a:p>
          <a:p>
            <a:pPr marL="342900" indent="-342900" algn="just">
              <a:buFont typeface="Arial" panose="020B0604020202020204" pitchFamily="34" charset="0"/>
              <a:buChar char="•"/>
            </a:pPr>
            <a:r>
              <a:rPr lang="en-US" sz="1500">
                <a:solidFill>
                  <a:srgbClr val="002060"/>
                </a:solidFill>
                <a:latin typeface="Arial" panose="020B0604020202020204" pitchFamily="34" charset="0"/>
                <a:cs typeface="Arial" panose="020B0604020202020204" pitchFamily="34" charset="0"/>
              </a:rPr>
              <a:t>Other assets such as intercompany debtors</a:t>
            </a:r>
          </a:p>
          <a:p>
            <a:pPr algn="just"/>
            <a:endParaRPr lang="en-US" sz="100" b="1">
              <a:solidFill>
                <a:srgbClr val="002060"/>
              </a:solidFill>
              <a:latin typeface="Arial" panose="020B0604020202020204" pitchFamily="34" charset="0"/>
              <a:cs typeface="Arial" panose="020B0604020202020204" pitchFamily="34" charset="0"/>
            </a:endParaRPr>
          </a:p>
        </p:txBody>
      </p:sp>
      <mc:AlternateContent xmlns:mc="http://schemas.openxmlformats.org/markup-compatibility/2006">
        <mc:Choice xmlns="" xmlns:cx1="http://schemas.microsoft.com/office/drawing/2015/9/8/chartex" Requires="cx1">
          <p:graphicFrame>
            <p:nvGraphicFramePr>
              <p:cNvPr id="21" name="Chart 20">
                <a:extLst>
                  <a:ext uri="{FF2B5EF4-FFF2-40B4-BE49-F238E27FC236}">
                    <a16:creationId xmlns:a16="http://schemas.microsoft.com/office/drawing/2014/main" id="{FFDCDF93-0B9C-97B4-579B-BF290A038A16}"/>
                  </a:ext>
                </a:extLst>
              </p:cNvPr>
              <p:cNvGraphicFramePr/>
              <p:nvPr>
                <p:extLst>
                  <p:ext uri="{D42A27DB-BD31-4B8C-83A1-F6EECF244321}">
                    <p14:modId xmlns:p14="http://schemas.microsoft.com/office/powerpoint/2010/main" val="131096451"/>
                  </p:ext>
                </p:extLst>
              </p:nvPr>
            </p:nvGraphicFramePr>
            <p:xfrm>
              <a:off x="1838325" y="1412913"/>
              <a:ext cx="10277475" cy="2757356"/>
            </p:xfrm>
            <a:graphic>
              <a:graphicData uri="http://schemas.microsoft.com/office/drawing/2014/chartex">
                <cx:chart xmlns:cx="http://schemas.microsoft.com/office/drawing/2014/chartex" xmlns:r="http://schemas.openxmlformats.org/officeDocument/2006/relationships" r:id="rId6"/>
              </a:graphicData>
            </a:graphic>
          </p:graphicFrame>
        </mc:Choice>
        <mc:Fallback>
          <p:pic>
            <p:nvPicPr>
              <p:cNvPr id="21" name="Chart 20">
                <a:extLst>
                  <a:ext uri="{FF2B5EF4-FFF2-40B4-BE49-F238E27FC236}">
                    <a16:creationId xmlns:a16="http://schemas.microsoft.com/office/drawing/2014/main" id="{FFDCDF93-0B9C-97B4-579B-BF290A038A16}"/>
                  </a:ext>
                </a:extLst>
              </p:cNvPr>
              <p:cNvPicPr>
                <a:picLocks noGrp="1" noRot="1" noChangeAspect="1" noMove="1" noResize="1" noEditPoints="1" noAdjustHandles="1" noChangeArrowheads="1" noChangeShapeType="1"/>
              </p:cNvPicPr>
              <p:nvPr/>
            </p:nvPicPr>
            <p:blipFill>
              <a:blip r:embed="rId7"/>
              <a:stretch>
                <a:fillRect/>
              </a:stretch>
            </p:blipFill>
            <p:spPr>
              <a:xfrm>
                <a:off x="1838325" y="1412913"/>
                <a:ext cx="10277475" cy="2757356"/>
              </a:xfrm>
              <a:prstGeom prst="rect">
                <a:avLst/>
              </a:prstGeom>
            </p:spPr>
          </p:pic>
        </mc:Fallback>
      </mc:AlternateContent>
      <p:sp>
        <p:nvSpPr>
          <p:cNvPr id="22" name="TextBox 21">
            <a:extLst>
              <a:ext uri="{FF2B5EF4-FFF2-40B4-BE49-F238E27FC236}">
                <a16:creationId xmlns:a16="http://schemas.microsoft.com/office/drawing/2014/main" id="{32FDFE6A-4FD9-CD6C-8242-253AA4552250}"/>
              </a:ext>
            </a:extLst>
          </p:cNvPr>
          <p:cNvSpPr txBox="1"/>
          <p:nvPr/>
        </p:nvSpPr>
        <p:spPr>
          <a:xfrm>
            <a:off x="1838324" y="4319841"/>
            <a:ext cx="5153239" cy="1554272"/>
          </a:xfrm>
          <a:prstGeom prst="rect">
            <a:avLst/>
          </a:prstGeom>
          <a:solidFill>
            <a:schemeClr val="bg1"/>
          </a:solidFill>
        </p:spPr>
        <p:txBody>
          <a:bodyPr wrap="square" rtlCol="0">
            <a:spAutoFit/>
          </a:bodyPr>
          <a:lstStyle/>
          <a:p>
            <a:pPr algn="just"/>
            <a:r>
              <a:rPr lang="en-US" sz="1500" b="1" dirty="0">
                <a:solidFill>
                  <a:srgbClr val="002060"/>
                </a:solidFill>
                <a:latin typeface="Arial" panose="020B0604020202020204" pitchFamily="34" charset="0"/>
                <a:cs typeface="Arial" panose="020B0604020202020204" pitchFamily="34" charset="0"/>
              </a:rPr>
              <a:t>Items such as reinsurance recoverable against already settled claims within due date are considered as –</a:t>
            </a:r>
            <a:r>
              <a:rPr lang="en-US" sz="1500" b="1" dirty="0" err="1">
                <a:solidFill>
                  <a:srgbClr val="002060"/>
                </a:solidFill>
                <a:latin typeface="Arial" panose="020B0604020202020204" pitchFamily="34" charset="0"/>
                <a:cs typeface="Arial" panose="020B0604020202020204" pitchFamily="34" charset="0"/>
              </a:rPr>
              <a:t>ve</a:t>
            </a:r>
            <a:r>
              <a:rPr lang="en-US" sz="1500" b="1" dirty="0">
                <a:solidFill>
                  <a:srgbClr val="002060"/>
                </a:solidFill>
                <a:latin typeface="Arial" panose="020B0604020202020204" pitchFamily="34" charset="0"/>
                <a:cs typeface="Arial" panose="020B0604020202020204" pitchFamily="34" charset="0"/>
              </a:rPr>
              <a:t> liabilities instead of assets under RBC.  </a:t>
            </a:r>
          </a:p>
          <a:p>
            <a:pPr algn="just"/>
            <a:endParaRPr lang="en-US" sz="1500" b="1" dirty="0">
              <a:solidFill>
                <a:srgbClr val="002060"/>
              </a:solidFill>
              <a:latin typeface="Arial" panose="020B0604020202020204" pitchFamily="34" charset="0"/>
              <a:cs typeface="Arial" panose="020B0604020202020204" pitchFamily="34" charset="0"/>
            </a:endParaRPr>
          </a:p>
          <a:p>
            <a:pPr algn="just"/>
            <a:endParaRPr lang="en-US" sz="500" b="1" dirty="0">
              <a:solidFill>
                <a:srgbClr val="00206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sz="1500" b="1" dirty="0">
                <a:solidFill>
                  <a:srgbClr val="002060"/>
                </a:solidFill>
                <a:latin typeface="Arial" panose="020B0604020202020204" pitchFamily="34" charset="0"/>
                <a:cs typeface="Arial" panose="020B0604020202020204" pitchFamily="34" charset="0"/>
              </a:rPr>
              <a:t>Such classification difference has led to gap between IFRS and RBC</a:t>
            </a:r>
          </a:p>
        </p:txBody>
      </p:sp>
      <p:cxnSp>
        <p:nvCxnSpPr>
          <p:cNvPr id="25" name="Straight Connector 24">
            <a:extLst>
              <a:ext uri="{FF2B5EF4-FFF2-40B4-BE49-F238E27FC236}">
                <a16:creationId xmlns:a16="http://schemas.microsoft.com/office/drawing/2014/main" id="{1D4AEB35-D4DF-079E-AFFA-DEE72450750E}"/>
              </a:ext>
            </a:extLst>
          </p:cNvPr>
          <p:cNvCxnSpPr>
            <a:cxnSpLocks/>
          </p:cNvCxnSpPr>
          <p:nvPr/>
        </p:nvCxnSpPr>
        <p:spPr bwMode="auto">
          <a:xfrm>
            <a:off x="6991564" y="4319841"/>
            <a:ext cx="0" cy="1831271"/>
          </a:xfrm>
          <a:prstGeom prst="line">
            <a:avLst/>
          </a:prstGeom>
          <a:solidFill>
            <a:schemeClr val="accent1"/>
          </a:solidFill>
          <a:ln w="19050" cap="flat" cmpd="sng" algn="ctr">
            <a:solidFill>
              <a:srgbClr val="002060"/>
            </a:solidFill>
            <a:prstDash val="solid"/>
            <a:round/>
            <a:headEnd type="none" w="med" len="med"/>
            <a:tailEnd type="none" w="med" len="med"/>
          </a:ln>
          <a:effectLst/>
        </p:spPr>
      </p:cxnSp>
    </p:spTree>
    <p:extLst>
      <p:ext uri="{BB962C8B-B14F-4D97-AF65-F5344CB8AC3E}">
        <p14:creationId xmlns:p14="http://schemas.microsoft.com/office/powerpoint/2010/main" val="23946769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Illustration – Assets (continued..)</a:t>
            </a:r>
            <a:endParaRPr lang="en-US" altLang="en-US" sz="2800" kern="0">
              <a:solidFill>
                <a:srgbClr val="00206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graphicFrame>
        <p:nvGraphicFramePr>
          <p:cNvPr id="4" name="Table 3">
            <a:extLst>
              <a:ext uri="{FF2B5EF4-FFF2-40B4-BE49-F238E27FC236}">
                <a16:creationId xmlns:a16="http://schemas.microsoft.com/office/drawing/2014/main" id="{9ADB7D20-FAE8-470C-DEA6-DEFDB84D1599}"/>
              </a:ext>
            </a:extLst>
          </p:cNvPr>
          <p:cNvGraphicFramePr>
            <a:graphicFrameLocks noGrp="1"/>
          </p:cNvGraphicFramePr>
          <p:nvPr>
            <p:extLst>
              <p:ext uri="{D42A27DB-BD31-4B8C-83A1-F6EECF244321}">
                <p14:modId xmlns:p14="http://schemas.microsoft.com/office/powerpoint/2010/main" val="1265041525"/>
              </p:ext>
            </p:extLst>
          </p:nvPr>
        </p:nvGraphicFramePr>
        <p:xfrm>
          <a:off x="1752601" y="1413801"/>
          <a:ext cx="10363199" cy="5373534"/>
        </p:xfrm>
        <a:graphic>
          <a:graphicData uri="http://schemas.openxmlformats.org/drawingml/2006/table">
            <a:tbl>
              <a:tblPr firstRow="1" bandRow="1">
                <a:tableStyleId>{1FECB4D8-DB02-4DC6-A0A2-4F2EBAE1DC90}</a:tableStyleId>
              </a:tblPr>
              <a:tblGrid>
                <a:gridCol w="2285999">
                  <a:extLst>
                    <a:ext uri="{9D8B030D-6E8A-4147-A177-3AD203B41FA5}">
                      <a16:colId xmlns:a16="http://schemas.microsoft.com/office/drawing/2014/main" val="389286843"/>
                    </a:ext>
                  </a:extLst>
                </a:gridCol>
                <a:gridCol w="3733800">
                  <a:extLst>
                    <a:ext uri="{9D8B030D-6E8A-4147-A177-3AD203B41FA5}">
                      <a16:colId xmlns:a16="http://schemas.microsoft.com/office/drawing/2014/main" val="1214325075"/>
                    </a:ext>
                  </a:extLst>
                </a:gridCol>
                <a:gridCol w="4343400">
                  <a:extLst>
                    <a:ext uri="{9D8B030D-6E8A-4147-A177-3AD203B41FA5}">
                      <a16:colId xmlns:a16="http://schemas.microsoft.com/office/drawing/2014/main" val="3693084859"/>
                    </a:ext>
                  </a:extLst>
                </a:gridCol>
              </a:tblGrid>
              <a:tr h="297528">
                <a:tc>
                  <a:txBody>
                    <a:bodyPr/>
                    <a:lstStyle/>
                    <a:p>
                      <a:r>
                        <a:rPr lang="en-US" sz="1600" b="1">
                          <a:solidFill>
                            <a:schemeClr val="bg1"/>
                          </a:solidFill>
                          <a:latin typeface="+mj-lt"/>
                        </a:rPr>
                        <a:t>Asset Type</a:t>
                      </a:r>
                      <a:endParaRPr lang="en-IN" sz="1600" b="1" i="1">
                        <a:solidFill>
                          <a:schemeClr val="bg1"/>
                        </a:solidFill>
                        <a:latin typeface="+mj-lt"/>
                        <a:cs typeface="Arial" panose="020B0604020202020204" pitchFamily="34" charset="0"/>
                      </a:endParaRPr>
                    </a:p>
                  </a:txBody>
                  <a:tcPr anchor="ctr">
                    <a:lnL w="12700" cmpd="sng">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600" b="1" i="0">
                          <a:solidFill>
                            <a:schemeClr val="bg1"/>
                          </a:solidFill>
                          <a:latin typeface="+mj-lt"/>
                        </a:rPr>
                        <a:t>IFRS</a:t>
                      </a:r>
                      <a:endParaRPr lang="en-IN" sz="16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600" b="1" i="0">
                          <a:solidFill>
                            <a:schemeClr val="bg1"/>
                          </a:solidFill>
                          <a:latin typeface="+mj-lt"/>
                          <a:cs typeface="Arial" panose="020B0604020202020204" pitchFamily="34" charset="0"/>
                        </a:rPr>
                        <a:t>RBC</a:t>
                      </a:r>
                      <a:endParaRPr lang="en-IN" sz="16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1993210840"/>
                  </a:ext>
                </a:extLst>
              </a:tr>
              <a:tr h="513912">
                <a:tc>
                  <a:txBody>
                    <a:bodyPr/>
                    <a:lstStyle/>
                    <a:p>
                      <a:pPr algn="l"/>
                      <a:r>
                        <a:rPr lang="en-US" sz="1600" b="1">
                          <a:solidFill>
                            <a:srgbClr val="002060"/>
                          </a:solidFill>
                          <a:latin typeface="Arial" panose="020B0604020202020204" pitchFamily="34" charset="0"/>
                          <a:cs typeface="Arial" panose="020B0604020202020204" pitchFamily="34" charset="0"/>
                        </a:rPr>
                        <a:t>Deferred Acquisition Cost (DAC)</a:t>
                      </a:r>
                    </a:p>
                  </a:txBody>
                  <a:tcPr>
                    <a:lnL w="12700" cmpd="sng">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lgn="l">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Expenses pertaining to unearned premium is deferred and amortized</a:t>
                      </a:r>
                      <a:endParaRPr lang="en-IN" sz="1600">
                        <a:solidFill>
                          <a:srgbClr val="002060"/>
                        </a:solidFill>
                        <a:latin typeface="Arial" panose="020B0604020202020204" pitchFamily="34" charset="0"/>
                        <a:cs typeface="Arial" panose="020B0604020202020204" pitchFamily="34" charset="0"/>
                      </a:endParaRPr>
                    </a:p>
                  </a:txBody>
                  <a:tcPr>
                    <a:lnL>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lgn="l">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Non-admissible for solvency pusposes</a:t>
                      </a:r>
                      <a:endParaRPr lang="en-IN" sz="1600">
                        <a:solidFill>
                          <a:srgbClr val="002060"/>
                        </a:solidFill>
                        <a:latin typeface="Arial" panose="020B0604020202020204" pitchFamily="34" charset="0"/>
                        <a:cs typeface="Arial" panose="020B0604020202020204" pitchFamily="34" charset="0"/>
                      </a:endParaRPr>
                    </a:p>
                  </a:txBody>
                  <a:tcPr>
                    <a:lnL>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2185347"/>
                  </a:ext>
                </a:extLst>
              </a:tr>
              <a:tr h="730296">
                <a:tc>
                  <a:txBody>
                    <a:bodyPr/>
                    <a:lstStyle/>
                    <a:p>
                      <a:pPr algn="l"/>
                      <a:r>
                        <a:rPr lang="en-US" sz="1600" b="1">
                          <a:solidFill>
                            <a:srgbClr val="002060"/>
                          </a:solidFill>
                          <a:latin typeface="Arial" panose="020B0604020202020204" pitchFamily="34" charset="0"/>
                          <a:cs typeface="Arial" panose="020B0604020202020204" pitchFamily="34" charset="0"/>
                        </a:rPr>
                        <a:t>Intangible Assets</a:t>
                      </a:r>
                      <a:endParaRPr lang="en-IN" sz="1600" b="1">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Valued at amortized cost</a:t>
                      </a:r>
                      <a:endParaRPr lang="en-IN" sz="1600">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Valued at nil since it was not practical to obtain independent valuation of assets in the illustrated case</a:t>
                      </a:r>
                      <a:endParaRPr lang="en-IN" sz="1600">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38488437"/>
                  </a:ext>
                </a:extLst>
              </a:tr>
              <a:tr h="2677753">
                <a:tc>
                  <a:txBody>
                    <a:bodyPr/>
                    <a:lstStyle/>
                    <a:p>
                      <a:pPr algn="l"/>
                      <a:r>
                        <a:rPr lang="en-US" sz="1600" b="1">
                          <a:solidFill>
                            <a:srgbClr val="002060"/>
                          </a:solidFill>
                          <a:latin typeface="Arial" panose="020B0604020202020204" pitchFamily="34" charset="0"/>
                          <a:cs typeface="Arial" panose="020B0604020202020204" pitchFamily="34" charset="0"/>
                        </a:rPr>
                        <a:t>Investments</a:t>
                      </a:r>
                      <a:endParaRPr lang="en-IN" sz="1600" b="1">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mpd="sng">
                      <a:noFill/>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Participation: Valued at cost net of impairments</a:t>
                      </a:r>
                      <a:endParaRPr lang="en-IN" sz="1600">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mpd="sng">
                      <a:noFill/>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Participation: Recognized at fair value</a:t>
                      </a:r>
                    </a:p>
                    <a:p>
                      <a:pPr marL="742950" marR="0" lvl="1"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The subsidiaries for illustrated companies are ‘not listed’. Hence, valuation basis quoted market price is not possible</a:t>
                      </a:r>
                    </a:p>
                    <a:p>
                      <a:pPr marL="742950" marR="0" lvl="1"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Hence, liabilities and assets of subsidiary are valued at RBC basis and recognized using the adjusted equity method</a:t>
                      </a:r>
                    </a:p>
                    <a:p>
                      <a:pPr marL="742950" marR="0" lvl="1"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IN" sz="1600">
                          <a:solidFill>
                            <a:srgbClr val="002060"/>
                          </a:solidFill>
                          <a:latin typeface="Arial" panose="020B0604020202020204" pitchFamily="34" charset="0"/>
                          <a:cs typeface="Arial" panose="020B0604020202020204" pitchFamily="34" charset="0"/>
                        </a:rPr>
                        <a:t>Major difference arising from Goodwill and accumulated undistributed post-acquisation profits</a:t>
                      </a:r>
                    </a:p>
                  </a:txBody>
                  <a:tcPr>
                    <a:lnT w="12700" cap="flat" cmpd="sng" algn="ctr">
                      <a:solidFill>
                        <a:schemeClr val="tx1"/>
                      </a:solidFill>
                      <a:prstDash val="solid"/>
                      <a:round/>
                      <a:headEnd type="none" w="med" len="med"/>
                      <a:tailEnd type="none" w="med" len="med"/>
                    </a:lnT>
                    <a:lnB w="12700" cmpd="sng">
                      <a:noFill/>
                    </a:lnB>
                    <a:solidFill>
                      <a:schemeClr val="bg1"/>
                    </a:solidFill>
                  </a:tcPr>
                </a:tc>
                <a:extLst>
                  <a:ext uri="{0D108BD9-81ED-4DB2-BD59-A6C34878D82A}">
                    <a16:rowId xmlns:a16="http://schemas.microsoft.com/office/drawing/2014/main" val="858040426"/>
                  </a:ext>
                </a:extLst>
              </a:tr>
              <a:tr h="618654">
                <a:tc>
                  <a:txBody>
                    <a:bodyPr/>
                    <a:lstStyle/>
                    <a:p>
                      <a:pPr algn="l"/>
                      <a:endParaRPr lang="en-IN" sz="1600" b="1">
                        <a:solidFill>
                          <a:srgbClr val="002060"/>
                        </a:solidFill>
                        <a:latin typeface="Arial" panose="020B0604020202020204" pitchFamily="34" charset="0"/>
                        <a:cs typeface="Arial" panose="020B0604020202020204" pitchFamily="34" charset="0"/>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Others: All valued at fair value in IFRS using different approaches</a:t>
                      </a:r>
                      <a:endParaRPr lang="en-IN" sz="1600">
                        <a:solidFill>
                          <a:srgbClr val="002060"/>
                        </a:solidFill>
                        <a:latin typeface="Arial" panose="020B0604020202020204" pitchFamily="34" charset="0"/>
                        <a:cs typeface="Arial" panose="020B0604020202020204" pitchFamily="34" charset="0"/>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Others: Since IFRS valuations is on fair value basis, the same is applicable in RBC</a:t>
                      </a:r>
                      <a:endParaRPr lang="en-IN" sz="1600">
                        <a:solidFill>
                          <a:srgbClr val="002060"/>
                        </a:solidFill>
                        <a:latin typeface="Arial" panose="020B0604020202020204" pitchFamily="34" charset="0"/>
                        <a:cs typeface="Arial" panose="020B0604020202020204" pitchFamily="34" charset="0"/>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5279748"/>
                  </a:ext>
                </a:extLst>
              </a:tr>
            </a:tbl>
          </a:graphicData>
        </a:graphic>
      </p:graphicFrame>
    </p:spTree>
    <p:extLst>
      <p:ext uri="{BB962C8B-B14F-4D97-AF65-F5344CB8AC3E}">
        <p14:creationId xmlns:p14="http://schemas.microsoft.com/office/powerpoint/2010/main" val="42492054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Illustration – Assets (continued..)</a:t>
            </a:r>
            <a:endParaRPr lang="en-US" altLang="en-US" sz="2800" kern="0">
              <a:solidFill>
                <a:srgbClr val="00206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graphicFrame>
        <p:nvGraphicFramePr>
          <p:cNvPr id="4" name="Table 3">
            <a:extLst>
              <a:ext uri="{FF2B5EF4-FFF2-40B4-BE49-F238E27FC236}">
                <a16:creationId xmlns:a16="http://schemas.microsoft.com/office/drawing/2014/main" id="{9ADB7D20-FAE8-470C-DEA6-DEFDB84D1599}"/>
              </a:ext>
            </a:extLst>
          </p:cNvPr>
          <p:cNvGraphicFramePr>
            <a:graphicFrameLocks noGrp="1"/>
          </p:cNvGraphicFramePr>
          <p:nvPr>
            <p:extLst>
              <p:ext uri="{D42A27DB-BD31-4B8C-83A1-F6EECF244321}">
                <p14:modId xmlns:p14="http://schemas.microsoft.com/office/powerpoint/2010/main" val="1431789239"/>
              </p:ext>
            </p:extLst>
          </p:nvPr>
        </p:nvGraphicFramePr>
        <p:xfrm>
          <a:off x="1752600" y="1447800"/>
          <a:ext cx="10363199" cy="5151120"/>
        </p:xfrm>
        <a:graphic>
          <a:graphicData uri="http://schemas.openxmlformats.org/drawingml/2006/table">
            <a:tbl>
              <a:tblPr firstRow="1" bandRow="1">
                <a:tableStyleId>{1FECB4D8-DB02-4DC6-A0A2-4F2EBAE1DC90}</a:tableStyleId>
              </a:tblPr>
              <a:tblGrid>
                <a:gridCol w="2209800">
                  <a:extLst>
                    <a:ext uri="{9D8B030D-6E8A-4147-A177-3AD203B41FA5}">
                      <a16:colId xmlns:a16="http://schemas.microsoft.com/office/drawing/2014/main" val="389286843"/>
                    </a:ext>
                  </a:extLst>
                </a:gridCol>
                <a:gridCol w="3352800">
                  <a:extLst>
                    <a:ext uri="{9D8B030D-6E8A-4147-A177-3AD203B41FA5}">
                      <a16:colId xmlns:a16="http://schemas.microsoft.com/office/drawing/2014/main" val="1214325075"/>
                    </a:ext>
                  </a:extLst>
                </a:gridCol>
                <a:gridCol w="4800599">
                  <a:extLst>
                    <a:ext uri="{9D8B030D-6E8A-4147-A177-3AD203B41FA5}">
                      <a16:colId xmlns:a16="http://schemas.microsoft.com/office/drawing/2014/main" val="3693084859"/>
                    </a:ext>
                  </a:extLst>
                </a:gridCol>
              </a:tblGrid>
              <a:tr h="260458">
                <a:tc>
                  <a:txBody>
                    <a:bodyPr/>
                    <a:lstStyle/>
                    <a:p>
                      <a:r>
                        <a:rPr lang="en-US" sz="1600" b="1">
                          <a:solidFill>
                            <a:schemeClr val="bg1"/>
                          </a:solidFill>
                          <a:latin typeface="+mj-lt"/>
                        </a:rPr>
                        <a:t>Asset Type</a:t>
                      </a:r>
                      <a:endParaRPr lang="en-IN" sz="1600" b="1" i="1">
                        <a:solidFill>
                          <a:schemeClr val="bg1"/>
                        </a:solidFill>
                        <a:latin typeface="+mj-lt"/>
                        <a:cs typeface="Arial" panose="020B0604020202020204" pitchFamily="34" charset="0"/>
                      </a:endParaRPr>
                    </a:p>
                  </a:txBody>
                  <a:tcPr anchor="ctr">
                    <a:lnL w="12700" cmpd="sng">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600" b="1" i="0">
                          <a:solidFill>
                            <a:schemeClr val="bg1"/>
                          </a:solidFill>
                          <a:latin typeface="+mj-lt"/>
                        </a:rPr>
                        <a:t>IFRS</a:t>
                      </a:r>
                      <a:endParaRPr lang="en-IN" sz="16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600" b="1" i="0">
                          <a:solidFill>
                            <a:schemeClr val="bg1"/>
                          </a:solidFill>
                          <a:latin typeface="+mj-lt"/>
                          <a:cs typeface="Arial" panose="020B0604020202020204" pitchFamily="34" charset="0"/>
                        </a:rPr>
                        <a:t>RBC</a:t>
                      </a:r>
                      <a:endParaRPr lang="en-IN" sz="16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1993210840"/>
                  </a:ext>
                </a:extLst>
              </a:tr>
              <a:tr h="2722966">
                <a:tc>
                  <a:txBody>
                    <a:bodyPr/>
                    <a:lstStyle/>
                    <a:p>
                      <a:pPr algn="l"/>
                      <a:r>
                        <a:rPr lang="en-US" sz="1600" b="1">
                          <a:solidFill>
                            <a:srgbClr val="002060"/>
                          </a:solidFill>
                          <a:latin typeface="Arial" panose="020B0604020202020204" pitchFamily="34" charset="0"/>
                          <a:cs typeface="Arial" panose="020B0604020202020204" pitchFamily="34" charset="0"/>
                        </a:rPr>
                        <a:t>Loans and Mortgages</a:t>
                      </a:r>
                      <a:endParaRPr lang="en-IN" sz="1600" b="1">
                        <a:solidFill>
                          <a:srgbClr val="002060"/>
                        </a:solidFill>
                        <a:latin typeface="Arial" panose="020B0604020202020204" pitchFamily="34" charset="0"/>
                        <a:cs typeface="Arial" panose="020B0604020202020204" pitchFamily="34" charset="0"/>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Considered as initial value net of any subsequent repayments or impairments</a:t>
                      </a:r>
                      <a:endParaRPr lang="en-IN" sz="1600">
                        <a:solidFill>
                          <a:srgbClr val="002060"/>
                        </a:solidFill>
                        <a:latin typeface="Arial" panose="020B0604020202020204" pitchFamily="34" charset="0"/>
                        <a:cs typeface="Arial" panose="020B0604020202020204" pitchFamily="34" charset="0"/>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Present value is arrived based on future expected cashflow. The cashflow projection and present value approach includes the following assumptions: </a:t>
                      </a:r>
                    </a:p>
                    <a:p>
                      <a:pPr marL="742950" marR="0" lvl="1"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IN" sz="1600">
                          <a:solidFill>
                            <a:srgbClr val="002060"/>
                          </a:solidFill>
                          <a:latin typeface="Arial" panose="020B0604020202020204" pitchFamily="34" charset="0"/>
                          <a:cs typeface="Arial" panose="020B0604020202020204" pitchFamily="34" charset="0"/>
                        </a:rPr>
                        <a:t>Cashflows are projected using interest rate referred from Bank of England Base Rate in this case + a fixed margin as per loan agreement</a:t>
                      </a:r>
                    </a:p>
                    <a:p>
                      <a:pPr marL="742950" marR="0" lvl="1"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IN" sz="1600">
                          <a:solidFill>
                            <a:srgbClr val="002060"/>
                          </a:solidFill>
                          <a:latin typeface="Arial" panose="020B0604020202020204" pitchFamily="34" charset="0"/>
                          <a:cs typeface="Arial" panose="020B0604020202020204" pitchFamily="34" charset="0"/>
                        </a:rPr>
                        <a:t>Risk free rate is used for discounting the cashflows assuming a duration of 10 years</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IN" sz="1600">
                          <a:solidFill>
                            <a:srgbClr val="002060"/>
                          </a:solidFill>
                          <a:latin typeface="Arial" panose="020B0604020202020204" pitchFamily="34" charset="0"/>
                          <a:cs typeface="Arial" panose="020B0604020202020204" pitchFamily="34" charset="0"/>
                        </a:rPr>
                        <a:t>Inaccuracies in durations assumed or mismatch between interest rate and discounting rate could have led to the</a:t>
                      </a:r>
                      <a:r>
                        <a:rPr lang="en-US" sz="1600">
                          <a:solidFill>
                            <a:srgbClr val="002060"/>
                          </a:solidFill>
                          <a:latin typeface="Arial" panose="020B0604020202020204" pitchFamily="34" charset="0"/>
                          <a:cs typeface="Arial" panose="020B0604020202020204" pitchFamily="34" charset="0"/>
                        </a:rPr>
                        <a:t> difference in valuation as compared to IFRS</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83996732"/>
                  </a:ext>
                </a:extLst>
              </a:tr>
              <a:tr h="1207576">
                <a:tc>
                  <a:txBody>
                    <a:bodyPr/>
                    <a:lstStyle/>
                    <a:p>
                      <a:pPr algn="l"/>
                      <a:r>
                        <a:rPr lang="en-US" sz="1600" b="1">
                          <a:solidFill>
                            <a:srgbClr val="002060"/>
                          </a:solidFill>
                          <a:latin typeface="Arial" panose="020B0604020202020204" pitchFamily="34" charset="0"/>
                          <a:cs typeface="Arial" panose="020B0604020202020204" pitchFamily="34" charset="0"/>
                        </a:rPr>
                        <a:t>Trade Receivables</a:t>
                      </a:r>
                    </a:p>
                    <a:p>
                      <a:pPr algn="l"/>
                      <a:r>
                        <a:rPr lang="en-US" sz="1600" b="1">
                          <a:solidFill>
                            <a:srgbClr val="002060"/>
                          </a:solidFill>
                          <a:latin typeface="Arial" panose="020B0604020202020204" pitchFamily="34" charset="0"/>
                          <a:cs typeface="Arial" panose="020B0604020202020204" pitchFamily="34" charset="0"/>
                        </a:rPr>
                        <a:t>(Not insurance)</a:t>
                      </a:r>
                      <a:endParaRPr lang="en-IN" sz="1600" b="1">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These are very short-term outstanding balances. Amortized cost is considered.</a:t>
                      </a:r>
                    </a:p>
                    <a:p>
                      <a:pPr marL="742950" marR="0" lvl="1"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Prepayment items are considered as assets</a:t>
                      </a:r>
                      <a:endParaRPr lang="en-IN" sz="1600">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a:solidFill>
                            <a:srgbClr val="002060"/>
                          </a:solidFill>
                          <a:latin typeface="Arial" panose="020B0604020202020204" pitchFamily="34" charset="0"/>
                          <a:cs typeface="Arial" panose="020B0604020202020204" pitchFamily="34" charset="0"/>
                        </a:rPr>
                        <a:t>Since these are very short term the amortized cost is assumed as fair value under RBC as well</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a:solidFill>
                            <a:srgbClr val="002060"/>
                          </a:solidFill>
                          <a:latin typeface="Arial" panose="020B0604020202020204" pitchFamily="34" charset="0"/>
                          <a:cs typeface="Arial" panose="020B0604020202020204" pitchFamily="34" charset="0"/>
                        </a:rPr>
                        <a:t>Prepayment items are excluded under assets as there is no economic value</a:t>
                      </a:r>
                      <a:endParaRPr lang="en-IN" sz="1600">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14104176"/>
                  </a:ext>
                </a:extLst>
              </a:tr>
            </a:tbl>
          </a:graphicData>
        </a:graphic>
      </p:graphicFrame>
    </p:spTree>
    <p:extLst>
      <p:ext uri="{BB962C8B-B14F-4D97-AF65-F5344CB8AC3E}">
        <p14:creationId xmlns:p14="http://schemas.microsoft.com/office/powerpoint/2010/main" val="157933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Illustration – Assets (continued..)</a:t>
            </a:r>
            <a:endParaRPr lang="en-US" altLang="en-US" sz="2800" kern="0">
              <a:solidFill>
                <a:srgbClr val="00206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graphicFrame>
        <p:nvGraphicFramePr>
          <p:cNvPr id="6" name="Table 5">
            <a:extLst>
              <a:ext uri="{FF2B5EF4-FFF2-40B4-BE49-F238E27FC236}">
                <a16:creationId xmlns:a16="http://schemas.microsoft.com/office/drawing/2014/main" id="{41257D1B-FC89-CACF-84C2-1484FAFE6171}"/>
              </a:ext>
            </a:extLst>
          </p:cNvPr>
          <p:cNvGraphicFramePr>
            <a:graphicFrameLocks noGrp="1"/>
          </p:cNvGraphicFramePr>
          <p:nvPr>
            <p:extLst>
              <p:ext uri="{D42A27DB-BD31-4B8C-83A1-F6EECF244321}">
                <p14:modId xmlns:p14="http://schemas.microsoft.com/office/powerpoint/2010/main" val="1318583922"/>
              </p:ext>
            </p:extLst>
          </p:nvPr>
        </p:nvGraphicFramePr>
        <p:xfrm>
          <a:off x="1765301" y="1477657"/>
          <a:ext cx="10363199" cy="4328160"/>
        </p:xfrm>
        <a:graphic>
          <a:graphicData uri="http://schemas.openxmlformats.org/drawingml/2006/table">
            <a:tbl>
              <a:tblPr firstRow="1" bandRow="1">
                <a:tableStyleId>{1FECB4D8-DB02-4DC6-A0A2-4F2EBAE1DC90}</a:tableStyleId>
              </a:tblPr>
              <a:tblGrid>
                <a:gridCol w="2383366">
                  <a:extLst>
                    <a:ext uri="{9D8B030D-6E8A-4147-A177-3AD203B41FA5}">
                      <a16:colId xmlns:a16="http://schemas.microsoft.com/office/drawing/2014/main" val="389286843"/>
                    </a:ext>
                  </a:extLst>
                </a:gridCol>
                <a:gridCol w="3098800">
                  <a:extLst>
                    <a:ext uri="{9D8B030D-6E8A-4147-A177-3AD203B41FA5}">
                      <a16:colId xmlns:a16="http://schemas.microsoft.com/office/drawing/2014/main" val="1214325075"/>
                    </a:ext>
                  </a:extLst>
                </a:gridCol>
                <a:gridCol w="4881033">
                  <a:extLst>
                    <a:ext uri="{9D8B030D-6E8A-4147-A177-3AD203B41FA5}">
                      <a16:colId xmlns:a16="http://schemas.microsoft.com/office/drawing/2014/main" val="3693084859"/>
                    </a:ext>
                  </a:extLst>
                </a:gridCol>
              </a:tblGrid>
              <a:tr h="291585">
                <a:tc>
                  <a:txBody>
                    <a:bodyPr/>
                    <a:lstStyle/>
                    <a:p>
                      <a:r>
                        <a:rPr lang="en-US" sz="1600" b="1">
                          <a:solidFill>
                            <a:schemeClr val="bg1"/>
                          </a:solidFill>
                          <a:latin typeface="+mj-lt"/>
                        </a:rPr>
                        <a:t>Asset Type</a:t>
                      </a:r>
                      <a:endParaRPr lang="en-IN" sz="1600" b="1" i="1">
                        <a:solidFill>
                          <a:schemeClr val="bg1"/>
                        </a:solidFill>
                        <a:latin typeface="+mj-lt"/>
                        <a:cs typeface="Arial" panose="020B0604020202020204" pitchFamily="34" charset="0"/>
                      </a:endParaRPr>
                    </a:p>
                  </a:txBody>
                  <a:tcPr anchor="ctr">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600" b="1" i="0">
                          <a:solidFill>
                            <a:schemeClr val="bg1"/>
                          </a:solidFill>
                          <a:latin typeface="+mj-lt"/>
                        </a:rPr>
                        <a:t>IFRS</a:t>
                      </a:r>
                      <a:endParaRPr lang="en-IN" sz="16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600" b="1" i="0">
                          <a:solidFill>
                            <a:schemeClr val="bg1"/>
                          </a:solidFill>
                          <a:latin typeface="+mj-lt"/>
                          <a:cs typeface="Arial" panose="020B0604020202020204" pitchFamily="34" charset="0"/>
                        </a:rPr>
                        <a:t>RBC</a:t>
                      </a:r>
                      <a:endParaRPr lang="en-IN" sz="16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1993210840"/>
                  </a:ext>
                </a:extLst>
              </a:tr>
              <a:tr h="503647">
                <a:tc>
                  <a:txBody>
                    <a:bodyPr/>
                    <a:lstStyle/>
                    <a:p>
                      <a:pPr algn="l"/>
                      <a:r>
                        <a:rPr lang="en-US" sz="1600" b="1">
                          <a:solidFill>
                            <a:srgbClr val="002060"/>
                          </a:solidFill>
                          <a:latin typeface="Arial" panose="020B0604020202020204" pitchFamily="34" charset="0"/>
                          <a:cs typeface="Arial" panose="020B0604020202020204" pitchFamily="34" charset="0"/>
                        </a:rPr>
                        <a:t>Technical Provisions – Reinsurance Recoverable</a:t>
                      </a:r>
                    </a:p>
                  </a:txBody>
                  <a:tcPr>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a:solidFill>
                            <a:srgbClr val="002060"/>
                          </a:solidFill>
                          <a:latin typeface="Arial" panose="020B0604020202020204" pitchFamily="34" charset="0"/>
                          <a:cs typeface="Arial" panose="020B0604020202020204" pitchFamily="34" charset="0"/>
                        </a:rPr>
                        <a:t>Includes reinsurance recoverable component pertaining to gross technical provisions</a:t>
                      </a:r>
                    </a:p>
                  </a:txBody>
                  <a:tcPr>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lgn="l">
                        <a:buFont typeface="Arial" panose="020B0604020202020204" pitchFamily="34" charset="0"/>
                        <a:buChar char="•"/>
                      </a:pPr>
                      <a:r>
                        <a:rPr lang="en-US" sz="1600" b="0" dirty="0">
                          <a:solidFill>
                            <a:srgbClr val="002060"/>
                          </a:solidFill>
                          <a:latin typeface="Arial" panose="020B0604020202020204" pitchFamily="34" charset="0"/>
                          <a:cs typeface="Arial" panose="020B0604020202020204" pitchFamily="34" charset="0"/>
                        </a:rPr>
                        <a:t>The following explanations have led to the difference between IFRS and RBC valuation in the illustration</a:t>
                      </a:r>
                    </a:p>
                    <a:p>
                      <a:pPr marL="742950" lvl="1" indent="-285750" algn="l">
                        <a:buFont typeface="Arial" panose="020B0604020202020204" pitchFamily="34" charset="0"/>
                        <a:buChar char="•"/>
                      </a:pPr>
                      <a:r>
                        <a:rPr lang="en-US" sz="1600" b="0" dirty="0">
                          <a:solidFill>
                            <a:srgbClr val="002060"/>
                          </a:solidFill>
                          <a:latin typeface="Arial" panose="020B0604020202020204" pitchFamily="34" charset="0"/>
                          <a:cs typeface="Arial" panose="020B0604020202020204" pitchFamily="34" charset="0"/>
                        </a:rPr>
                        <a:t>Risk Margin: (led to reduction in provision)</a:t>
                      </a:r>
                    </a:p>
                    <a:p>
                      <a:pPr marL="1200150" lvl="2" indent="-285750" algn="l">
                        <a:buFont typeface="Arial" panose="020B0604020202020204" pitchFamily="34" charset="0"/>
                        <a:buChar char="•"/>
                      </a:pPr>
                      <a:r>
                        <a:rPr lang="en-US" sz="1600" b="0" dirty="0">
                          <a:solidFill>
                            <a:srgbClr val="002060"/>
                          </a:solidFill>
                          <a:latin typeface="Arial" panose="020B0604020202020204" pitchFamily="34" charset="0"/>
                          <a:cs typeface="Arial" panose="020B0604020202020204" pitchFamily="34" charset="0"/>
                        </a:rPr>
                        <a:t>Under IFRS, the risk margin has been derived based as per the company’s risk appetite</a:t>
                      </a:r>
                    </a:p>
                    <a:p>
                      <a:pPr marL="1200150" lvl="2" indent="-285750" algn="l">
                        <a:buFont typeface="Arial" panose="020B0604020202020204" pitchFamily="34" charset="0"/>
                        <a:buChar char="•"/>
                      </a:pPr>
                      <a:r>
                        <a:rPr lang="en-US" sz="1600" b="0" dirty="0">
                          <a:solidFill>
                            <a:srgbClr val="002060"/>
                          </a:solidFill>
                          <a:latin typeface="Arial" panose="020B0604020202020204" pitchFamily="34" charset="0"/>
                          <a:cs typeface="Arial" panose="020B0604020202020204" pitchFamily="34" charset="0"/>
                        </a:rPr>
                        <a:t>Under RBC, risk margin is added as per prescribed approach which is based on cost of capital approach on net basis</a:t>
                      </a:r>
                    </a:p>
                    <a:p>
                      <a:pPr marL="742950" lvl="1" indent="-285750" algn="l">
                        <a:buFont typeface="Arial" panose="020B0604020202020204" pitchFamily="34" charset="0"/>
                        <a:buChar char="•"/>
                      </a:pPr>
                      <a:r>
                        <a:rPr lang="en-US" sz="1600" b="0" dirty="0">
                          <a:solidFill>
                            <a:srgbClr val="002060"/>
                          </a:solidFill>
                          <a:latin typeface="Arial" panose="020B0604020202020204" pitchFamily="34" charset="0"/>
                          <a:cs typeface="Arial" panose="020B0604020202020204" pitchFamily="34" charset="0"/>
                        </a:rPr>
                        <a:t> Discounting: (led to increase in provisions)</a:t>
                      </a:r>
                    </a:p>
                    <a:p>
                      <a:pPr marL="1200150" lvl="2" indent="-285750" algn="l">
                        <a:buFont typeface="Arial" panose="020B0604020202020204" pitchFamily="34" charset="0"/>
                        <a:buChar char="•"/>
                      </a:pPr>
                      <a:r>
                        <a:rPr lang="en-US" sz="1600" b="0" dirty="0">
                          <a:solidFill>
                            <a:srgbClr val="002060"/>
                          </a:solidFill>
                          <a:latin typeface="Arial" panose="020B0604020202020204" pitchFamily="34" charset="0"/>
                          <a:cs typeface="Arial" panose="020B0604020202020204" pitchFamily="34" charset="0"/>
                        </a:rPr>
                        <a:t>The discounting (as per prescribed approach) is based on risk-free rate under RBC while the basis was different under IFRS</a:t>
                      </a:r>
                    </a:p>
                  </a:txBody>
                  <a:tcPr>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06418634"/>
                  </a:ext>
                </a:extLst>
              </a:tr>
            </a:tbl>
          </a:graphicData>
        </a:graphic>
      </p:graphicFrame>
    </p:spTree>
    <p:extLst>
      <p:ext uri="{BB962C8B-B14F-4D97-AF65-F5344CB8AC3E}">
        <p14:creationId xmlns:p14="http://schemas.microsoft.com/office/powerpoint/2010/main" val="14812980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Illustration – Assets (continued..)</a:t>
            </a:r>
            <a:endParaRPr lang="en-US" altLang="en-US" sz="2800" kern="0">
              <a:solidFill>
                <a:srgbClr val="00206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graphicFrame>
        <p:nvGraphicFramePr>
          <p:cNvPr id="6" name="Table 5">
            <a:extLst>
              <a:ext uri="{FF2B5EF4-FFF2-40B4-BE49-F238E27FC236}">
                <a16:creationId xmlns:a16="http://schemas.microsoft.com/office/drawing/2014/main" id="{41257D1B-FC89-CACF-84C2-1484FAFE6171}"/>
              </a:ext>
            </a:extLst>
          </p:cNvPr>
          <p:cNvGraphicFramePr>
            <a:graphicFrameLocks noGrp="1"/>
          </p:cNvGraphicFramePr>
          <p:nvPr>
            <p:extLst>
              <p:ext uri="{D42A27DB-BD31-4B8C-83A1-F6EECF244321}">
                <p14:modId xmlns:p14="http://schemas.microsoft.com/office/powerpoint/2010/main" val="1884601444"/>
              </p:ext>
            </p:extLst>
          </p:nvPr>
        </p:nvGraphicFramePr>
        <p:xfrm>
          <a:off x="1748368" y="1482089"/>
          <a:ext cx="10363199" cy="4937760"/>
        </p:xfrm>
        <a:graphic>
          <a:graphicData uri="http://schemas.openxmlformats.org/drawingml/2006/table">
            <a:tbl>
              <a:tblPr firstRow="1" bandRow="1">
                <a:tableStyleId>{1FECB4D8-DB02-4DC6-A0A2-4F2EBAE1DC90}</a:tableStyleId>
              </a:tblPr>
              <a:tblGrid>
                <a:gridCol w="2743200">
                  <a:extLst>
                    <a:ext uri="{9D8B030D-6E8A-4147-A177-3AD203B41FA5}">
                      <a16:colId xmlns:a16="http://schemas.microsoft.com/office/drawing/2014/main" val="389286843"/>
                    </a:ext>
                  </a:extLst>
                </a:gridCol>
                <a:gridCol w="3200400">
                  <a:extLst>
                    <a:ext uri="{9D8B030D-6E8A-4147-A177-3AD203B41FA5}">
                      <a16:colId xmlns:a16="http://schemas.microsoft.com/office/drawing/2014/main" val="1214325075"/>
                    </a:ext>
                  </a:extLst>
                </a:gridCol>
                <a:gridCol w="4419599">
                  <a:extLst>
                    <a:ext uri="{9D8B030D-6E8A-4147-A177-3AD203B41FA5}">
                      <a16:colId xmlns:a16="http://schemas.microsoft.com/office/drawing/2014/main" val="3693084859"/>
                    </a:ext>
                  </a:extLst>
                </a:gridCol>
              </a:tblGrid>
              <a:tr h="291585">
                <a:tc>
                  <a:txBody>
                    <a:bodyPr/>
                    <a:lstStyle/>
                    <a:p>
                      <a:r>
                        <a:rPr lang="en-US" sz="1600" b="1">
                          <a:solidFill>
                            <a:schemeClr val="bg1"/>
                          </a:solidFill>
                          <a:latin typeface="+mj-lt"/>
                        </a:rPr>
                        <a:t>Asset Type</a:t>
                      </a:r>
                      <a:endParaRPr lang="en-IN" sz="1600" b="1" i="1">
                        <a:solidFill>
                          <a:schemeClr val="bg1"/>
                        </a:solidFill>
                        <a:latin typeface="+mj-lt"/>
                        <a:cs typeface="Arial" panose="020B0604020202020204" pitchFamily="34" charset="0"/>
                      </a:endParaRPr>
                    </a:p>
                  </a:txBody>
                  <a:tcPr anchor="ctr">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600" b="1" i="0">
                          <a:solidFill>
                            <a:schemeClr val="bg1"/>
                          </a:solidFill>
                          <a:latin typeface="+mj-lt"/>
                        </a:rPr>
                        <a:t>IFRS</a:t>
                      </a:r>
                      <a:endParaRPr lang="en-IN" sz="16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600" b="1" i="0">
                          <a:solidFill>
                            <a:schemeClr val="bg1"/>
                          </a:solidFill>
                          <a:latin typeface="+mj-lt"/>
                          <a:cs typeface="Arial" panose="020B0604020202020204" pitchFamily="34" charset="0"/>
                        </a:rPr>
                        <a:t>RBC</a:t>
                      </a:r>
                      <a:endParaRPr lang="en-IN" sz="16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1993210840"/>
                  </a:ext>
                </a:extLst>
              </a:tr>
              <a:tr h="1160906">
                <a:tc>
                  <a:txBody>
                    <a:bodyPr/>
                    <a:lstStyle/>
                    <a:p>
                      <a:pPr algn="l"/>
                      <a:r>
                        <a:rPr lang="en-US" sz="1600" b="1">
                          <a:solidFill>
                            <a:srgbClr val="002060"/>
                          </a:solidFill>
                          <a:latin typeface="Arial" panose="020B0604020202020204" pitchFamily="34" charset="0"/>
                          <a:cs typeface="Arial" panose="020B0604020202020204" pitchFamily="34" charset="0"/>
                        </a:rPr>
                        <a:t>Tangible Fixed Assets</a:t>
                      </a:r>
                    </a:p>
                  </a:txBody>
                  <a:tcPr>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lgn="l">
                        <a:buFont typeface="Arial" panose="020B0604020202020204" pitchFamily="34" charset="0"/>
                        <a:buChar char="•"/>
                      </a:pPr>
                      <a:r>
                        <a:rPr lang="en-US" sz="1600" b="0">
                          <a:solidFill>
                            <a:srgbClr val="002060"/>
                          </a:solidFill>
                          <a:latin typeface="Arial" panose="020B0604020202020204" pitchFamily="34" charset="0"/>
                          <a:cs typeface="Arial" panose="020B0604020202020204" pitchFamily="34" charset="0"/>
                        </a:rPr>
                        <a:t>Valued at fair value basis except for Motor Vehicles</a:t>
                      </a:r>
                    </a:p>
                    <a:p>
                      <a:pPr marL="285750" lvl="0" indent="-285750" algn="l">
                        <a:buFont typeface="Arial" panose="020B0604020202020204" pitchFamily="34" charset="0"/>
                        <a:buChar char="•"/>
                      </a:pPr>
                      <a:r>
                        <a:rPr lang="en-US" sz="1600" b="0">
                          <a:solidFill>
                            <a:srgbClr val="002060"/>
                          </a:solidFill>
                          <a:latin typeface="Arial" panose="020B0604020202020204" pitchFamily="34" charset="0"/>
                          <a:cs typeface="Arial" panose="020B0604020202020204" pitchFamily="34" charset="0"/>
                        </a:rPr>
                        <a:t>Motor Vehicles are valued at amortized cost</a:t>
                      </a:r>
                      <a:endParaRPr lang="en-IN" sz="1600" b="0">
                        <a:solidFill>
                          <a:srgbClr val="002060"/>
                        </a:solidFill>
                        <a:latin typeface="Arial" panose="020B0604020202020204" pitchFamily="34" charset="0"/>
                        <a:cs typeface="Arial" panose="020B0604020202020204" pitchFamily="34" charset="0"/>
                      </a:endParaRPr>
                    </a:p>
                  </a:txBody>
                  <a:tcPr>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lgn="l">
                        <a:buFont typeface="Arial" panose="020B0604020202020204" pitchFamily="34" charset="0"/>
                        <a:buChar char="•"/>
                      </a:pPr>
                      <a:r>
                        <a:rPr lang="en-US" sz="1600" b="0">
                          <a:solidFill>
                            <a:srgbClr val="002060"/>
                          </a:solidFill>
                          <a:latin typeface="Arial" panose="020B0604020202020204" pitchFamily="34" charset="0"/>
                          <a:cs typeface="Arial" panose="020B0604020202020204" pitchFamily="34" charset="0"/>
                        </a:rPr>
                        <a:t>No difference since IFRS valuation is at fair value basis</a:t>
                      </a:r>
                    </a:p>
                    <a:p>
                      <a:pPr marL="742950" lvl="1" indent="-285750" algn="l">
                        <a:buFont typeface="Arial" panose="020B0604020202020204" pitchFamily="34" charset="0"/>
                        <a:buChar char="•"/>
                      </a:pPr>
                      <a:r>
                        <a:rPr lang="en-US" sz="1600" b="0">
                          <a:solidFill>
                            <a:srgbClr val="002060"/>
                          </a:solidFill>
                          <a:latin typeface="Arial" panose="020B0604020202020204" pitchFamily="34" charset="0"/>
                          <a:cs typeface="Arial" panose="020B0604020202020204" pitchFamily="34" charset="0"/>
                        </a:rPr>
                        <a:t>The amortized cost basis for Motor vehicle in IFRS is assumed to be acceptable approximation of fair value </a:t>
                      </a:r>
                    </a:p>
                  </a:txBody>
                  <a:tcPr>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2185347"/>
                  </a:ext>
                </a:extLst>
              </a:tr>
              <a:tr h="715709">
                <a:tc>
                  <a:txBody>
                    <a:bodyPr/>
                    <a:lstStyle/>
                    <a:p>
                      <a:pPr algn="l"/>
                      <a:r>
                        <a:rPr lang="en-US" sz="1600" b="1">
                          <a:solidFill>
                            <a:srgbClr val="002060"/>
                          </a:solidFill>
                          <a:latin typeface="Arial" panose="020B0604020202020204" pitchFamily="34" charset="0"/>
                          <a:cs typeface="Arial" panose="020B0604020202020204" pitchFamily="34" charset="0"/>
                        </a:rPr>
                        <a:t>Employee Benefit Surplus</a:t>
                      </a:r>
                      <a:endParaRPr lang="en-IN" sz="1600" b="1">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b="0">
                          <a:solidFill>
                            <a:srgbClr val="002060"/>
                          </a:solidFill>
                          <a:latin typeface="Arial" panose="020B0604020202020204" pitchFamily="34" charset="0"/>
                          <a:cs typeface="Arial" panose="020B0604020202020204" pitchFamily="34" charset="0"/>
                        </a:rPr>
                        <a:t>The surplus under Defined Benefit pension plans is considered as asset</a:t>
                      </a:r>
                      <a:endParaRPr lang="en-IN" sz="1600" b="0">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a:solidFill>
                            <a:srgbClr val="002060"/>
                          </a:solidFill>
                          <a:latin typeface="Arial" panose="020B0604020202020204" pitchFamily="34" charset="0"/>
                          <a:cs typeface="Arial" panose="020B0604020202020204" pitchFamily="34" charset="0"/>
                        </a:rPr>
                        <a:t>No valuation approach of pension benefits under RBC is consistent with IFRS – which is in accordance with IAS 19</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38488437"/>
                  </a:ext>
                </a:extLst>
              </a:tr>
              <a:tr h="715709">
                <a:tc>
                  <a:txBody>
                    <a:bodyPr/>
                    <a:lstStyle/>
                    <a:p>
                      <a:pPr algn="l"/>
                      <a:r>
                        <a:rPr lang="en-US" sz="1600" b="1">
                          <a:solidFill>
                            <a:srgbClr val="002060"/>
                          </a:solidFill>
                          <a:latin typeface="Arial" panose="020B0604020202020204" pitchFamily="34" charset="0"/>
                          <a:cs typeface="Arial" panose="020B0604020202020204" pitchFamily="34" charset="0"/>
                        </a:rPr>
                        <a:t>Insurance &amp; Intermediary, reinsurance receivables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b="0">
                          <a:solidFill>
                            <a:srgbClr val="002060"/>
                          </a:solidFill>
                          <a:latin typeface="Arial" panose="020B0604020202020204" pitchFamily="34" charset="0"/>
                          <a:cs typeface="Arial" panose="020B0604020202020204" pitchFamily="34" charset="0"/>
                        </a:rPr>
                        <a:t>The valuation is done on amortized cost basis</a:t>
                      </a:r>
                      <a:endParaRPr lang="en-IN" sz="1600" b="0">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b="0">
                          <a:solidFill>
                            <a:srgbClr val="002060"/>
                          </a:solidFill>
                          <a:latin typeface="Arial" panose="020B0604020202020204" pitchFamily="34" charset="0"/>
                          <a:cs typeface="Arial" panose="020B0604020202020204" pitchFamily="34" charset="0"/>
                        </a:rPr>
                        <a:t>Due to short-term nature of outstanding balances, the amortized cost is assumed to approximate the fair value</a:t>
                      </a:r>
                      <a:endParaRPr lang="en-IN" sz="1600" b="0">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8040426"/>
                  </a:ext>
                </a:extLst>
              </a:tr>
              <a:tr h="715709">
                <a:tc>
                  <a:txBody>
                    <a:bodyPr/>
                    <a:lstStyle/>
                    <a:p>
                      <a:pPr algn="l"/>
                      <a:r>
                        <a:rPr lang="en-US" sz="1600" b="1">
                          <a:solidFill>
                            <a:srgbClr val="002060"/>
                          </a:solidFill>
                          <a:latin typeface="Arial" panose="020B0604020202020204" pitchFamily="34" charset="0"/>
                          <a:cs typeface="Arial" panose="020B0604020202020204" pitchFamily="34" charset="0"/>
                        </a:rPr>
                        <a:t>Cash &amp; cash equivalents</a:t>
                      </a:r>
                      <a:endParaRPr lang="en-IN" sz="1600" b="1">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b="0">
                          <a:solidFill>
                            <a:srgbClr val="002060"/>
                          </a:solidFill>
                          <a:latin typeface="Arial" panose="020B0604020202020204" pitchFamily="34" charset="0"/>
                          <a:cs typeface="Arial" panose="020B0604020202020204" pitchFamily="34" charset="0"/>
                        </a:rPr>
                        <a:t>Includes cash in hand, deposits and other short-term liquid investments</a:t>
                      </a:r>
                      <a:endParaRPr lang="en-IN" sz="1600" b="0">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b="0">
                          <a:solidFill>
                            <a:srgbClr val="002060"/>
                          </a:solidFill>
                          <a:latin typeface="Arial" panose="020B0604020202020204" pitchFamily="34" charset="0"/>
                          <a:cs typeface="Arial" panose="020B0604020202020204" pitchFamily="34" charset="0"/>
                        </a:rPr>
                        <a:t>Such assets are not subject to significant risk of change in value, hence considered to be held at fair value</a:t>
                      </a:r>
                      <a:endParaRPr lang="en-IN" sz="1600" b="0">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83996732"/>
                  </a:ext>
                </a:extLst>
              </a:tr>
              <a:tr h="715709">
                <a:tc>
                  <a:txBody>
                    <a:bodyPr/>
                    <a:lstStyle/>
                    <a:p>
                      <a:pPr algn="l"/>
                      <a:r>
                        <a:rPr lang="en-US" sz="1600" b="1">
                          <a:solidFill>
                            <a:srgbClr val="002060"/>
                          </a:solidFill>
                          <a:latin typeface="Arial" panose="020B0604020202020204" pitchFamily="34" charset="0"/>
                          <a:cs typeface="Arial" panose="020B0604020202020204" pitchFamily="34" charset="0"/>
                        </a:rPr>
                        <a:t>Other Assets</a:t>
                      </a:r>
                      <a:endParaRPr lang="en-IN" sz="1600" b="1">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b="0">
                          <a:solidFill>
                            <a:srgbClr val="002060"/>
                          </a:solidFill>
                          <a:latin typeface="Arial" panose="020B0604020202020204" pitchFamily="34" charset="0"/>
                          <a:cs typeface="Arial" panose="020B0604020202020204" pitchFamily="34" charset="0"/>
                        </a:rPr>
                        <a:t>Primarily consists of inter company debtor balances valued at amortized cost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b="0">
                          <a:solidFill>
                            <a:srgbClr val="002060"/>
                          </a:solidFill>
                          <a:latin typeface="Arial" panose="020B0604020202020204" pitchFamily="34" charset="0"/>
                          <a:cs typeface="Arial" panose="020B0604020202020204" pitchFamily="34" charset="0"/>
                        </a:rPr>
                        <a:t>Balances are repayable on demand, and the amortized cost is assumed to be fair value</a:t>
                      </a:r>
                      <a:endParaRPr lang="en-IN" sz="1600" b="0">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14104176"/>
                  </a:ext>
                </a:extLst>
              </a:tr>
            </a:tbl>
          </a:graphicData>
        </a:graphic>
      </p:graphicFrame>
    </p:spTree>
    <p:extLst>
      <p:ext uri="{BB962C8B-B14F-4D97-AF65-F5344CB8AC3E}">
        <p14:creationId xmlns:p14="http://schemas.microsoft.com/office/powerpoint/2010/main" val="1108208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12864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sp>
        <p:nvSpPr>
          <p:cNvPr id="7" name="TextBox 6">
            <a:extLst>
              <a:ext uri="{FF2B5EF4-FFF2-40B4-BE49-F238E27FC236}">
                <a16:creationId xmlns:a16="http://schemas.microsoft.com/office/drawing/2014/main" id="{90202DD0-ABFA-AE40-7B1D-39A11D2279CC}"/>
              </a:ext>
            </a:extLst>
          </p:cNvPr>
          <p:cNvSpPr txBox="1"/>
          <p:nvPr/>
        </p:nvSpPr>
        <p:spPr>
          <a:xfrm>
            <a:off x="1871948" y="1812755"/>
            <a:ext cx="9507252" cy="3693319"/>
          </a:xfrm>
          <a:prstGeom prst="rect">
            <a:avLst/>
          </a:prstGeom>
          <a:noFill/>
        </p:spPr>
        <p:txBody>
          <a:bodyPr wrap="square" rtlCol="0">
            <a:spAutoFit/>
          </a:bodyPr>
          <a:lstStyle/>
          <a:p>
            <a:pPr marL="285750" indent="-285750" algn="just">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RBC is a method used to assess the solvency and financial stability of insurance companies</a:t>
            </a:r>
          </a:p>
          <a:p>
            <a:pPr marL="285750" indent="-285750" algn="just">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It is based on the idea that the insurance companies should determine and hold the  capital consistent with amount of risk it has assumed in its operations</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algn="just"/>
            <a:endParaRPr lang="en-US" dirty="0">
              <a:solidFill>
                <a:srgbClr val="00206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To ensure that insurers have sufficient capital to pay claims and remain financially stable, </a:t>
            </a:r>
            <a:r>
              <a:rPr lang="en-US" b="1" u="sng" dirty="0">
                <a:solidFill>
                  <a:srgbClr val="002060"/>
                </a:solidFill>
                <a:latin typeface="Arial" panose="020B0604020202020204" pitchFamily="34" charset="0"/>
                <a:cs typeface="Arial" panose="020B0604020202020204" pitchFamily="34" charset="0"/>
              </a:rPr>
              <a:t>even under adverse market conditions</a:t>
            </a:r>
          </a:p>
          <a:p>
            <a:pPr marL="285750" indent="-285750" algn="just">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Tool to monitor the financial health of insurance companies and to take action if a company's capital falls below the required levels</a:t>
            </a:r>
            <a:endParaRPr lang="en-IN" dirty="0">
              <a:solidFill>
                <a:srgbClr val="002060"/>
              </a:solidFill>
              <a:latin typeface="Arial" panose="020B0604020202020204" pitchFamily="34" charset="0"/>
              <a:cs typeface="Arial" panose="020B0604020202020204" pitchFamily="34" charset="0"/>
            </a:endParaRPr>
          </a:p>
          <a:p>
            <a:endParaRPr lang="en-IN" dirty="0"/>
          </a:p>
        </p:txBody>
      </p:sp>
      <p:sp>
        <p:nvSpPr>
          <p:cNvPr id="8" name="Rectangle 7">
            <a:extLst>
              <a:ext uri="{FF2B5EF4-FFF2-40B4-BE49-F238E27FC236}">
                <a16:creationId xmlns:a16="http://schemas.microsoft.com/office/drawing/2014/main" id="{2C837B33-CC13-59DA-A3D2-092739117AF9}"/>
              </a:ext>
            </a:extLst>
          </p:cNvPr>
          <p:cNvSpPr/>
          <p:nvPr/>
        </p:nvSpPr>
        <p:spPr>
          <a:xfrm>
            <a:off x="1837674" y="1440347"/>
            <a:ext cx="9558052"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a:ln>
                  <a:noFill/>
                </a:ln>
                <a:solidFill>
                  <a:srgbClr val="FFFFFF"/>
                </a:solidFill>
                <a:effectLst/>
                <a:uLnTx/>
                <a:uFillTx/>
                <a:latin typeface="Arial"/>
                <a:cs typeface="Arial"/>
              </a:rPr>
              <a:t>Definition</a:t>
            </a:r>
            <a:r>
              <a:rPr kumimoji="0" lang="en-US" sz="1600" b="1" i="0" u="none" strike="noStrike" kern="0" cap="none" spc="0" normalizeH="0" baseline="0" noProof="0">
                <a:ln>
                  <a:noFill/>
                </a:ln>
                <a:solidFill>
                  <a:srgbClr val="FFFFFF"/>
                </a:solidFill>
                <a:effectLst/>
                <a:uLnTx/>
                <a:uFillTx/>
                <a:latin typeface="Arial"/>
                <a:cs typeface="Arial"/>
              </a:rPr>
              <a:t> </a:t>
            </a:r>
            <a:endParaRPr kumimoji="0" lang="en-IN" sz="1400" b="1"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FA4E533-7148-D45C-42BB-539C43540B7D}"/>
              </a:ext>
            </a:extLst>
          </p:cNvPr>
          <p:cNvSpPr/>
          <p:nvPr/>
        </p:nvSpPr>
        <p:spPr>
          <a:xfrm>
            <a:off x="1805021" y="3647328"/>
            <a:ext cx="9558052"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lang="en-US" b="1" kern="0">
                <a:solidFill>
                  <a:srgbClr val="FFFFFF"/>
                </a:solidFill>
                <a:latin typeface="Arial"/>
                <a:cs typeface="Arial"/>
              </a:rPr>
              <a:t>Objective</a:t>
            </a:r>
            <a:r>
              <a:rPr kumimoji="0" lang="en-US" sz="1600" b="1" i="0" u="none" strike="noStrike" kern="0" cap="none" spc="0" normalizeH="0" baseline="0" noProof="0">
                <a:ln>
                  <a:noFill/>
                </a:ln>
                <a:solidFill>
                  <a:srgbClr val="FFFFFF"/>
                </a:solidFill>
                <a:effectLst/>
                <a:uLnTx/>
                <a:uFillTx/>
                <a:latin typeface="Arial"/>
                <a:cs typeface="Arial"/>
              </a:rPr>
              <a:t> </a:t>
            </a:r>
            <a:endParaRPr kumimoji="0" lang="en-IN" sz="1400" b="1"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10" name="Rectangle 2">
            <a:extLst>
              <a:ext uri="{FF2B5EF4-FFF2-40B4-BE49-F238E27FC236}">
                <a16:creationId xmlns:a16="http://schemas.microsoft.com/office/drawing/2014/main" id="{4019C4E2-6F19-03B4-1C2C-ECFD3C85E1E8}"/>
              </a:ext>
            </a:extLst>
          </p:cNvPr>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(RBC)</a:t>
            </a:r>
          </a:p>
          <a:p>
            <a:pPr algn="l"/>
            <a:r>
              <a:rPr lang="en-US" sz="2800">
                <a:solidFill>
                  <a:srgbClr val="002060"/>
                </a:solidFill>
                <a:latin typeface="Arial" panose="020B0604020202020204" pitchFamily="34" charset="0"/>
                <a:cs typeface="Arial" panose="020B0604020202020204" pitchFamily="34" charset="0"/>
              </a:rPr>
              <a:t>Introduction</a:t>
            </a:r>
            <a:endParaRPr lang="en-US" altLang="en-US" sz="2800" kern="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28025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Illustration – Liabilities</a:t>
            </a:r>
            <a:endParaRPr lang="en-US" altLang="en-US" sz="2800" kern="0">
              <a:solidFill>
                <a:srgbClr val="00206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
        <p:nvSpPr>
          <p:cNvPr id="6" name="Footer Placeholder 4">
            <a:extLst>
              <a:ext uri="{FF2B5EF4-FFF2-40B4-BE49-F238E27FC236}">
                <a16:creationId xmlns:a16="http://schemas.microsoft.com/office/drawing/2014/main" id="{42353991-E00B-8BDE-5B7D-A7A986FC44D0}"/>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
        <p:nvSpPr>
          <p:cNvPr id="7" name="TextBox 6">
            <a:extLst>
              <a:ext uri="{FF2B5EF4-FFF2-40B4-BE49-F238E27FC236}">
                <a16:creationId xmlns:a16="http://schemas.microsoft.com/office/drawing/2014/main" id="{FF764055-44AD-4C2D-439A-5D7469E28D07}"/>
              </a:ext>
            </a:extLst>
          </p:cNvPr>
          <p:cNvSpPr txBox="1"/>
          <p:nvPr/>
        </p:nvSpPr>
        <p:spPr>
          <a:xfrm>
            <a:off x="6991564" y="4319841"/>
            <a:ext cx="5105400" cy="1800493"/>
          </a:xfrm>
          <a:prstGeom prst="rect">
            <a:avLst/>
          </a:prstGeom>
          <a:solidFill>
            <a:schemeClr val="bg1"/>
          </a:solidFill>
        </p:spPr>
        <p:txBody>
          <a:bodyPr wrap="square" rtlCol="0">
            <a:spAutoFit/>
          </a:bodyPr>
          <a:lstStyle/>
          <a:p>
            <a:pPr algn="just"/>
            <a:r>
              <a:rPr lang="en-US" sz="1500" b="1">
                <a:solidFill>
                  <a:srgbClr val="002060"/>
                </a:solidFill>
                <a:latin typeface="Arial" panose="020B0604020202020204" pitchFamily="34" charset="0"/>
                <a:cs typeface="Arial" panose="020B0604020202020204" pitchFamily="34" charset="0"/>
              </a:rPr>
              <a:t>No differences is evaluation is observed in the following liabilities (post reclassification):</a:t>
            </a:r>
          </a:p>
          <a:p>
            <a:pPr algn="just"/>
            <a:endParaRPr lang="en-US" sz="500" b="1">
              <a:solidFill>
                <a:srgbClr val="00206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sz="1500">
                <a:solidFill>
                  <a:srgbClr val="002060"/>
                </a:solidFill>
                <a:latin typeface="Arial" panose="020B0604020202020204" pitchFamily="34" charset="0"/>
                <a:cs typeface="Arial" panose="020B0604020202020204" pitchFamily="34" charset="0"/>
              </a:rPr>
              <a:t>Employee Benefits Obligations</a:t>
            </a:r>
          </a:p>
          <a:p>
            <a:pPr marL="342900" indent="-342900" algn="just">
              <a:buFont typeface="Arial" panose="020B0604020202020204" pitchFamily="34" charset="0"/>
              <a:buChar char="•"/>
            </a:pPr>
            <a:r>
              <a:rPr lang="en-US" sz="1500">
                <a:solidFill>
                  <a:srgbClr val="002060"/>
                </a:solidFill>
                <a:latin typeface="Arial" panose="020B0604020202020204" pitchFamily="34" charset="0"/>
                <a:cs typeface="Arial" panose="020B0604020202020204" pitchFamily="34" charset="0"/>
              </a:rPr>
              <a:t>Derivatives &amp; debts</a:t>
            </a:r>
          </a:p>
          <a:p>
            <a:pPr marL="342900" indent="-342900" algn="just">
              <a:buFont typeface="Arial" panose="020B0604020202020204" pitchFamily="34" charset="0"/>
              <a:buChar char="•"/>
            </a:pPr>
            <a:r>
              <a:rPr lang="en-US" sz="1500">
                <a:solidFill>
                  <a:srgbClr val="002060"/>
                </a:solidFill>
                <a:latin typeface="Arial" panose="020B0604020202020204" pitchFamily="34" charset="0"/>
                <a:cs typeface="Arial" panose="020B0604020202020204" pitchFamily="34" charset="0"/>
              </a:rPr>
              <a:t>Provisions other than Technical Provisions</a:t>
            </a:r>
          </a:p>
          <a:p>
            <a:pPr marL="342900" indent="-342900" algn="just">
              <a:buFont typeface="Arial" panose="020B0604020202020204" pitchFamily="34" charset="0"/>
              <a:buChar char="•"/>
            </a:pPr>
            <a:r>
              <a:rPr lang="en-US" sz="1500">
                <a:solidFill>
                  <a:srgbClr val="002060"/>
                </a:solidFill>
                <a:latin typeface="Arial" panose="020B0604020202020204" pitchFamily="34" charset="0"/>
                <a:cs typeface="Arial" panose="020B0604020202020204" pitchFamily="34" charset="0"/>
              </a:rPr>
              <a:t>Other liabilities such as intercompany debtors</a:t>
            </a:r>
          </a:p>
          <a:p>
            <a:pPr algn="just"/>
            <a:endParaRPr lang="en-US" sz="1500">
              <a:solidFill>
                <a:srgbClr val="002060"/>
              </a:solidFill>
              <a:latin typeface="Arial" panose="020B0604020202020204" pitchFamily="34" charset="0"/>
              <a:cs typeface="Arial" panose="020B0604020202020204" pitchFamily="34" charset="0"/>
            </a:endParaRPr>
          </a:p>
          <a:p>
            <a:pPr algn="just"/>
            <a:endParaRPr lang="en-US" sz="100" b="1">
              <a:solidFill>
                <a:srgbClr val="002060"/>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AE0BA9AB-3D7B-48DB-7E80-A38539799752}"/>
              </a:ext>
            </a:extLst>
          </p:cNvPr>
          <p:cNvSpPr txBox="1"/>
          <p:nvPr/>
        </p:nvSpPr>
        <p:spPr>
          <a:xfrm>
            <a:off x="1752600" y="4319841"/>
            <a:ext cx="5238964" cy="1846659"/>
          </a:xfrm>
          <a:prstGeom prst="rect">
            <a:avLst/>
          </a:prstGeom>
          <a:solidFill>
            <a:schemeClr val="bg1"/>
          </a:solidFill>
        </p:spPr>
        <p:txBody>
          <a:bodyPr wrap="square" rtlCol="0">
            <a:spAutoFit/>
          </a:bodyPr>
          <a:lstStyle/>
          <a:p>
            <a:pPr algn="just"/>
            <a:r>
              <a:rPr lang="en-US" sz="1500" b="1">
                <a:solidFill>
                  <a:srgbClr val="002060"/>
                </a:solidFill>
                <a:latin typeface="Arial" panose="020B0604020202020204" pitchFamily="34" charset="0"/>
                <a:cs typeface="Arial" panose="020B0604020202020204" pitchFamily="34" charset="0"/>
              </a:rPr>
              <a:t>As discussed in the earlier slides (on liability illustration), there has been reclassification between assets and liabilities between IFRS and RBC.</a:t>
            </a:r>
          </a:p>
          <a:p>
            <a:pPr algn="just"/>
            <a:endParaRPr lang="en-US" sz="1500">
              <a:solidFill>
                <a:srgbClr val="002060"/>
              </a:solidFill>
              <a:latin typeface="Arial" panose="020B0604020202020204" pitchFamily="34" charset="0"/>
              <a:cs typeface="Arial" panose="020B0604020202020204" pitchFamily="34" charset="0"/>
            </a:endParaRPr>
          </a:p>
          <a:p>
            <a:pPr algn="just"/>
            <a:endParaRPr lang="en-US">
              <a:solidFill>
                <a:srgbClr val="002060"/>
              </a:solidFill>
              <a:latin typeface="Arial" panose="020B0604020202020204" pitchFamily="34" charset="0"/>
              <a:cs typeface="Arial" panose="020B0604020202020204" pitchFamily="34" charset="0"/>
            </a:endParaRPr>
          </a:p>
          <a:p>
            <a:pPr algn="just"/>
            <a:endParaRPr lang="en-US">
              <a:solidFill>
                <a:srgbClr val="002060"/>
              </a:solidFill>
              <a:latin typeface="Arial" panose="020B0604020202020204" pitchFamily="34" charset="0"/>
              <a:cs typeface="Arial" panose="020B0604020202020204" pitchFamily="34" charset="0"/>
            </a:endParaRPr>
          </a:p>
          <a:p>
            <a:pPr algn="just"/>
            <a:endParaRPr lang="en-US">
              <a:solidFill>
                <a:srgbClr val="002060"/>
              </a:solidFill>
              <a:latin typeface="Arial" panose="020B0604020202020204" pitchFamily="34" charset="0"/>
              <a:cs typeface="Arial" panose="020B0604020202020204" pitchFamily="34" charset="0"/>
            </a:endParaRPr>
          </a:p>
        </p:txBody>
      </p:sp>
      <p:cxnSp>
        <p:nvCxnSpPr>
          <p:cNvPr id="9" name="Straight Connector 8">
            <a:extLst>
              <a:ext uri="{FF2B5EF4-FFF2-40B4-BE49-F238E27FC236}">
                <a16:creationId xmlns:a16="http://schemas.microsoft.com/office/drawing/2014/main" id="{75AEE10A-A2EA-E3B3-C062-F02D2D8178B0}"/>
              </a:ext>
            </a:extLst>
          </p:cNvPr>
          <p:cNvCxnSpPr>
            <a:cxnSpLocks/>
          </p:cNvCxnSpPr>
          <p:nvPr/>
        </p:nvCxnSpPr>
        <p:spPr bwMode="auto">
          <a:xfrm>
            <a:off x="6991564" y="4319841"/>
            <a:ext cx="0" cy="1846659"/>
          </a:xfrm>
          <a:prstGeom prst="line">
            <a:avLst/>
          </a:prstGeom>
          <a:solidFill>
            <a:schemeClr val="accent1"/>
          </a:solidFill>
          <a:ln w="19050" cap="flat" cmpd="sng" algn="ctr">
            <a:solidFill>
              <a:srgbClr val="002060"/>
            </a:solidFill>
            <a:prstDash val="solid"/>
            <a:round/>
            <a:headEnd type="none" w="med" len="med"/>
            <a:tailEnd type="none" w="med" len="med"/>
          </a:ln>
          <a:effectLst/>
        </p:spPr>
      </p:cxnSp>
      <mc:AlternateContent xmlns:mc="http://schemas.openxmlformats.org/markup-compatibility/2006">
        <mc:Choice xmlns="" xmlns:cx1="http://schemas.microsoft.com/office/drawing/2015/9/8/chartex" Requires="cx1">
          <p:graphicFrame>
            <p:nvGraphicFramePr>
              <p:cNvPr id="11" name="Chart 10">
                <a:extLst>
                  <a:ext uri="{FF2B5EF4-FFF2-40B4-BE49-F238E27FC236}">
                    <a16:creationId xmlns:a16="http://schemas.microsoft.com/office/drawing/2014/main" id="{9F780157-EA40-4BE8-BA93-F742294CC512}"/>
                  </a:ext>
                </a:extLst>
              </p:cNvPr>
              <p:cNvGraphicFramePr/>
              <p:nvPr>
                <p:extLst>
                  <p:ext uri="{D42A27DB-BD31-4B8C-83A1-F6EECF244321}">
                    <p14:modId xmlns:p14="http://schemas.microsoft.com/office/powerpoint/2010/main" val="2224646098"/>
                  </p:ext>
                </p:extLst>
              </p:nvPr>
            </p:nvGraphicFramePr>
            <p:xfrm>
              <a:off x="1855433" y="1295400"/>
              <a:ext cx="10241532" cy="2940533"/>
            </p:xfrm>
            <a:graphic>
              <a:graphicData uri="http://schemas.microsoft.com/office/drawing/2014/chartex">
                <cx:chart xmlns:cx="http://schemas.microsoft.com/office/drawing/2014/chartex" xmlns:r="http://schemas.openxmlformats.org/officeDocument/2006/relationships" r:id="rId6"/>
              </a:graphicData>
            </a:graphic>
          </p:graphicFrame>
        </mc:Choice>
        <mc:Fallback>
          <p:pic>
            <p:nvPicPr>
              <p:cNvPr id="11" name="Chart 10">
                <a:extLst>
                  <a:ext uri="{FF2B5EF4-FFF2-40B4-BE49-F238E27FC236}">
                    <a16:creationId xmlns:a16="http://schemas.microsoft.com/office/drawing/2014/main" id="{9F780157-EA40-4BE8-BA93-F742294CC512}"/>
                  </a:ext>
                </a:extLst>
              </p:cNvPr>
              <p:cNvPicPr>
                <a:picLocks noGrp="1" noRot="1" noChangeAspect="1" noMove="1" noResize="1" noEditPoints="1" noAdjustHandles="1" noChangeArrowheads="1" noChangeShapeType="1"/>
              </p:cNvPicPr>
              <p:nvPr/>
            </p:nvPicPr>
            <p:blipFill>
              <a:blip r:embed="rId7"/>
              <a:stretch>
                <a:fillRect/>
              </a:stretch>
            </p:blipFill>
            <p:spPr>
              <a:xfrm>
                <a:off x="1855433" y="1295400"/>
                <a:ext cx="10241532" cy="2940533"/>
              </a:xfrm>
              <a:prstGeom prst="rect">
                <a:avLst/>
              </a:prstGeom>
            </p:spPr>
          </p:pic>
        </mc:Fallback>
      </mc:AlternateContent>
    </p:spTree>
    <p:extLst>
      <p:ext uri="{BB962C8B-B14F-4D97-AF65-F5344CB8AC3E}">
        <p14:creationId xmlns:p14="http://schemas.microsoft.com/office/powerpoint/2010/main" val="25373399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Illustration – Liabilities (continued..)</a:t>
            </a:r>
            <a:endParaRPr lang="en-US" altLang="en-US" sz="2800" kern="0">
              <a:solidFill>
                <a:srgbClr val="00206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graphicFrame>
        <p:nvGraphicFramePr>
          <p:cNvPr id="4" name="Table 3">
            <a:extLst>
              <a:ext uri="{FF2B5EF4-FFF2-40B4-BE49-F238E27FC236}">
                <a16:creationId xmlns:a16="http://schemas.microsoft.com/office/drawing/2014/main" id="{9ADB7D20-FAE8-470C-DEA6-DEFDB84D1599}"/>
              </a:ext>
            </a:extLst>
          </p:cNvPr>
          <p:cNvGraphicFramePr>
            <a:graphicFrameLocks noGrp="1"/>
          </p:cNvGraphicFramePr>
          <p:nvPr>
            <p:extLst>
              <p:ext uri="{D42A27DB-BD31-4B8C-83A1-F6EECF244321}">
                <p14:modId xmlns:p14="http://schemas.microsoft.com/office/powerpoint/2010/main" val="3577366670"/>
              </p:ext>
            </p:extLst>
          </p:nvPr>
        </p:nvGraphicFramePr>
        <p:xfrm>
          <a:off x="1752600" y="1353227"/>
          <a:ext cx="10363199" cy="4231458"/>
        </p:xfrm>
        <a:graphic>
          <a:graphicData uri="http://schemas.openxmlformats.org/drawingml/2006/table">
            <a:tbl>
              <a:tblPr firstRow="1" bandRow="1">
                <a:tableStyleId>{1FECB4D8-DB02-4DC6-A0A2-4F2EBAE1DC90}</a:tableStyleId>
              </a:tblPr>
              <a:tblGrid>
                <a:gridCol w="2590800">
                  <a:extLst>
                    <a:ext uri="{9D8B030D-6E8A-4147-A177-3AD203B41FA5}">
                      <a16:colId xmlns:a16="http://schemas.microsoft.com/office/drawing/2014/main" val="389286843"/>
                    </a:ext>
                  </a:extLst>
                </a:gridCol>
                <a:gridCol w="3733800">
                  <a:extLst>
                    <a:ext uri="{9D8B030D-6E8A-4147-A177-3AD203B41FA5}">
                      <a16:colId xmlns:a16="http://schemas.microsoft.com/office/drawing/2014/main" val="1214325075"/>
                    </a:ext>
                  </a:extLst>
                </a:gridCol>
                <a:gridCol w="4038599">
                  <a:extLst>
                    <a:ext uri="{9D8B030D-6E8A-4147-A177-3AD203B41FA5}">
                      <a16:colId xmlns:a16="http://schemas.microsoft.com/office/drawing/2014/main" val="3693084859"/>
                    </a:ext>
                  </a:extLst>
                </a:gridCol>
              </a:tblGrid>
              <a:tr h="378055">
                <a:tc>
                  <a:txBody>
                    <a:bodyPr/>
                    <a:lstStyle/>
                    <a:p>
                      <a:r>
                        <a:rPr lang="en-US" sz="1600" b="1">
                          <a:solidFill>
                            <a:schemeClr val="bg1"/>
                          </a:solidFill>
                          <a:latin typeface="+mj-lt"/>
                        </a:rPr>
                        <a:t>Asset Type</a:t>
                      </a:r>
                      <a:endParaRPr lang="en-IN" sz="1600" b="1" i="1">
                        <a:solidFill>
                          <a:schemeClr val="bg1"/>
                        </a:solidFill>
                        <a:latin typeface="+mj-lt"/>
                        <a:cs typeface="Arial" panose="020B0604020202020204" pitchFamily="34" charset="0"/>
                      </a:endParaRPr>
                    </a:p>
                  </a:txBody>
                  <a:tcPr anchor="ctr">
                    <a:lnL w="12700" cmpd="sng">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600" b="1" i="0">
                          <a:solidFill>
                            <a:schemeClr val="bg1"/>
                          </a:solidFill>
                          <a:latin typeface="+mj-lt"/>
                        </a:rPr>
                        <a:t>IFRS</a:t>
                      </a:r>
                      <a:endParaRPr lang="en-IN" sz="16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600" b="1" i="0">
                          <a:solidFill>
                            <a:schemeClr val="bg1"/>
                          </a:solidFill>
                          <a:latin typeface="+mj-lt"/>
                          <a:cs typeface="Arial" panose="020B0604020202020204" pitchFamily="34" charset="0"/>
                        </a:rPr>
                        <a:t>RBC</a:t>
                      </a:r>
                      <a:endParaRPr lang="en-IN" sz="16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1993210840"/>
                  </a:ext>
                </a:extLst>
              </a:tr>
              <a:tr h="653003">
                <a:tc>
                  <a:txBody>
                    <a:bodyPr/>
                    <a:lstStyle/>
                    <a:p>
                      <a:pPr algn="l"/>
                      <a:r>
                        <a:rPr lang="en-US" sz="1600" b="1">
                          <a:solidFill>
                            <a:srgbClr val="002060"/>
                          </a:solidFill>
                          <a:latin typeface="Arial" panose="020B0604020202020204" pitchFamily="34" charset="0"/>
                          <a:cs typeface="Arial" panose="020B0604020202020204" pitchFamily="34" charset="0"/>
                        </a:rPr>
                        <a:t>Deferred Commission Income</a:t>
                      </a:r>
                      <a:endParaRPr lang="en-IN" sz="1600" b="1">
                        <a:solidFill>
                          <a:srgbClr val="002060"/>
                        </a:solidFill>
                        <a:latin typeface="Arial" panose="020B0604020202020204" pitchFamily="34" charset="0"/>
                        <a:cs typeface="Arial" panose="020B0604020202020204" pitchFamily="34" charset="0"/>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srgbClr val="002060"/>
                          </a:solidFill>
                          <a:latin typeface="Arial" panose="020B0604020202020204" pitchFamily="34" charset="0"/>
                          <a:cs typeface="Arial" panose="020B0604020202020204" pitchFamily="34" charset="0"/>
                        </a:rPr>
                        <a:t>Expenses pertaining to unearned commission income is deferred and amortized similar to DAC</a:t>
                      </a:r>
                      <a:endParaRPr lang="en-IN" sz="1600" dirty="0">
                        <a:solidFill>
                          <a:srgbClr val="002060"/>
                        </a:solidFill>
                        <a:latin typeface="Arial" panose="020B0604020202020204" pitchFamily="34" charset="0"/>
                        <a:cs typeface="Arial" panose="020B0604020202020204" pitchFamily="34" charset="0"/>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a:solidFill>
                            <a:srgbClr val="002060"/>
                          </a:solidFill>
                          <a:latin typeface="Arial" panose="020B0604020202020204" pitchFamily="34" charset="0"/>
                          <a:cs typeface="Arial" panose="020B0604020202020204" pitchFamily="34" charset="0"/>
                        </a:rPr>
                        <a:t>Non-admissible for solvency purposes</a:t>
                      </a:r>
                      <a:endParaRPr lang="en-IN" sz="1600">
                        <a:solidFill>
                          <a:srgbClr val="002060"/>
                        </a:solidFill>
                        <a:latin typeface="Arial" panose="020B0604020202020204" pitchFamily="34" charset="0"/>
                        <a:cs typeface="Arial" panose="020B0604020202020204" pitchFamily="34" charset="0"/>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38488437"/>
                  </a:ext>
                </a:extLst>
              </a:tr>
              <a:tr h="653003">
                <a:tc>
                  <a:txBody>
                    <a:bodyPr/>
                    <a:lstStyle/>
                    <a:p>
                      <a:pPr algn="l"/>
                      <a:r>
                        <a:rPr lang="en-US" sz="1600" b="1">
                          <a:solidFill>
                            <a:srgbClr val="002060"/>
                          </a:solidFill>
                          <a:latin typeface="Arial" panose="020B0604020202020204" pitchFamily="34" charset="0"/>
                          <a:cs typeface="Arial" panose="020B0604020202020204" pitchFamily="34" charset="0"/>
                        </a:rPr>
                        <a:t>Deferred Tax Liabilities</a:t>
                      </a:r>
                      <a:endParaRPr lang="en-IN" sz="1600" b="1">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a:solidFill>
                            <a:srgbClr val="002060"/>
                          </a:solidFill>
                          <a:latin typeface="Arial" panose="020B0604020202020204" pitchFamily="34" charset="0"/>
                          <a:cs typeface="Arial" panose="020B0604020202020204" pitchFamily="34" charset="0"/>
                        </a:rPr>
                        <a:t>Based on valuation of assets and liabilities as per financial statements</a:t>
                      </a:r>
                      <a:endParaRPr lang="en-IN" sz="1600">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Revised based on valuation of assets and liabilities as per RBC valuation</a:t>
                      </a:r>
                      <a:endParaRPr lang="en-IN" sz="1600">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83996732"/>
                  </a:ext>
                </a:extLst>
              </a:tr>
              <a:tr h="653003">
                <a:tc>
                  <a:txBody>
                    <a:bodyPr/>
                    <a:lstStyle/>
                    <a:p>
                      <a:pPr algn="l"/>
                      <a:r>
                        <a:rPr lang="en-US" sz="1600" b="1">
                          <a:solidFill>
                            <a:srgbClr val="002060"/>
                          </a:solidFill>
                          <a:latin typeface="Arial" panose="020B0604020202020204" pitchFamily="34" charset="0"/>
                          <a:cs typeface="Arial" panose="020B0604020202020204" pitchFamily="34" charset="0"/>
                        </a:rPr>
                        <a:t>Subordinated Debt</a:t>
                      </a:r>
                      <a:endParaRPr lang="en-IN" sz="1600" b="1">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a:solidFill>
                            <a:srgbClr val="002060"/>
                          </a:solidFill>
                          <a:latin typeface="Arial" panose="020B0604020202020204" pitchFamily="34" charset="0"/>
                          <a:cs typeface="Arial" panose="020B0604020202020204" pitchFamily="34" charset="0"/>
                        </a:rPr>
                        <a:t>Considered as initial value net of any subsequent repayments or impairments</a:t>
                      </a:r>
                      <a:endParaRPr lang="en-IN" sz="1600">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Similar to loans, fair value is arrived based on future expected cashflow approach</a:t>
                      </a:r>
                      <a:endParaRPr lang="en-IN" sz="1600">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6910066"/>
                  </a:ext>
                </a:extLst>
              </a:tr>
              <a:tr h="653003">
                <a:tc>
                  <a:txBody>
                    <a:bodyPr/>
                    <a:lstStyle/>
                    <a:p>
                      <a:pPr algn="l"/>
                      <a:r>
                        <a:rPr lang="en-US" sz="1600" b="1">
                          <a:solidFill>
                            <a:srgbClr val="002060"/>
                          </a:solidFill>
                          <a:latin typeface="Arial" panose="020B0604020202020204" pitchFamily="34" charset="0"/>
                          <a:cs typeface="Arial" panose="020B0604020202020204" pitchFamily="34" charset="0"/>
                        </a:rPr>
                        <a:t>Trade Payables</a:t>
                      </a:r>
                      <a:endParaRPr lang="en-IN" sz="1600" b="1">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srgbClr val="002060"/>
                          </a:solidFill>
                          <a:latin typeface="Arial" panose="020B0604020202020204" pitchFamily="34" charset="0"/>
                          <a:cs typeface="Arial" panose="020B0604020202020204" pitchFamily="34" charset="0"/>
                        </a:rPr>
                        <a:t>Includes unpresented cheques</a:t>
                      </a:r>
                      <a:endParaRPr lang="en-IN" sz="1600" dirty="0">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IN" sz="1600" dirty="0">
                          <a:solidFill>
                            <a:srgbClr val="002060"/>
                          </a:solidFill>
                          <a:latin typeface="Arial" panose="020B0604020202020204" pitchFamily="34" charset="0"/>
                          <a:cs typeface="Arial" panose="020B0604020202020204" pitchFamily="34" charset="0"/>
                        </a:rPr>
                        <a:t>Short-term in nature and hence, value in financial statements is deemed to be approximate for fair value in RBC</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IN" sz="1600" dirty="0">
                          <a:solidFill>
                            <a:srgbClr val="002060"/>
                          </a:solidFill>
                          <a:latin typeface="Arial" panose="020B0604020202020204" pitchFamily="34" charset="0"/>
                          <a:cs typeface="Arial" panose="020B0604020202020204" pitchFamily="34" charset="0"/>
                        </a:rPr>
                        <a:t>Unpresented cheques have been excluded as they have no economic value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51523686"/>
                  </a:ext>
                </a:extLst>
              </a:tr>
            </a:tbl>
          </a:graphicData>
        </a:graphic>
      </p:graphicFrame>
    </p:spTree>
    <p:extLst>
      <p:ext uri="{BB962C8B-B14F-4D97-AF65-F5344CB8AC3E}">
        <p14:creationId xmlns:p14="http://schemas.microsoft.com/office/powerpoint/2010/main" val="9125179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Illustration – Liabilities (continued..)</a:t>
            </a:r>
            <a:endParaRPr lang="en-US" altLang="en-US" sz="2800" kern="0">
              <a:solidFill>
                <a:srgbClr val="00206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graphicFrame>
        <p:nvGraphicFramePr>
          <p:cNvPr id="6" name="Table 5">
            <a:extLst>
              <a:ext uri="{FF2B5EF4-FFF2-40B4-BE49-F238E27FC236}">
                <a16:creationId xmlns:a16="http://schemas.microsoft.com/office/drawing/2014/main" id="{F924D387-9A01-13FC-3F95-B83C7817E3AB}"/>
              </a:ext>
            </a:extLst>
          </p:cNvPr>
          <p:cNvGraphicFramePr>
            <a:graphicFrameLocks noGrp="1"/>
          </p:cNvGraphicFramePr>
          <p:nvPr>
            <p:extLst>
              <p:ext uri="{D42A27DB-BD31-4B8C-83A1-F6EECF244321}">
                <p14:modId xmlns:p14="http://schemas.microsoft.com/office/powerpoint/2010/main" val="317570543"/>
              </p:ext>
            </p:extLst>
          </p:nvPr>
        </p:nvGraphicFramePr>
        <p:xfrm>
          <a:off x="1765301" y="1281854"/>
          <a:ext cx="10363199" cy="5059680"/>
        </p:xfrm>
        <a:graphic>
          <a:graphicData uri="http://schemas.openxmlformats.org/drawingml/2006/table">
            <a:tbl>
              <a:tblPr firstRow="1" bandRow="1">
                <a:tableStyleId>{1FECB4D8-DB02-4DC6-A0A2-4F2EBAE1DC90}</a:tableStyleId>
              </a:tblPr>
              <a:tblGrid>
                <a:gridCol w="2383366">
                  <a:extLst>
                    <a:ext uri="{9D8B030D-6E8A-4147-A177-3AD203B41FA5}">
                      <a16:colId xmlns:a16="http://schemas.microsoft.com/office/drawing/2014/main" val="389286843"/>
                    </a:ext>
                  </a:extLst>
                </a:gridCol>
                <a:gridCol w="3098800">
                  <a:extLst>
                    <a:ext uri="{9D8B030D-6E8A-4147-A177-3AD203B41FA5}">
                      <a16:colId xmlns:a16="http://schemas.microsoft.com/office/drawing/2014/main" val="1214325075"/>
                    </a:ext>
                  </a:extLst>
                </a:gridCol>
                <a:gridCol w="4881033">
                  <a:extLst>
                    <a:ext uri="{9D8B030D-6E8A-4147-A177-3AD203B41FA5}">
                      <a16:colId xmlns:a16="http://schemas.microsoft.com/office/drawing/2014/main" val="3693084859"/>
                    </a:ext>
                  </a:extLst>
                </a:gridCol>
              </a:tblGrid>
              <a:tr h="291585">
                <a:tc>
                  <a:txBody>
                    <a:bodyPr/>
                    <a:lstStyle/>
                    <a:p>
                      <a:r>
                        <a:rPr lang="en-US" sz="1600" b="1">
                          <a:solidFill>
                            <a:schemeClr val="bg1"/>
                          </a:solidFill>
                          <a:latin typeface="+mj-lt"/>
                        </a:rPr>
                        <a:t>Asset Type</a:t>
                      </a:r>
                      <a:endParaRPr lang="en-IN" sz="1600" b="1" i="1">
                        <a:solidFill>
                          <a:schemeClr val="bg1"/>
                        </a:solidFill>
                        <a:latin typeface="+mj-lt"/>
                        <a:cs typeface="Arial" panose="020B0604020202020204" pitchFamily="34" charset="0"/>
                      </a:endParaRPr>
                    </a:p>
                  </a:txBody>
                  <a:tcPr anchor="ctr">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600" b="1" i="0">
                          <a:solidFill>
                            <a:schemeClr val="bg1"/>
                          </a:solidFill>
                          <a:latin typeface="+mj-lt"/>
                        </a:rPr>
                        <a:t>IFRS</a:t>
                      </a:r>
                      <a:endParaRPr lang="en-IN" sz="16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r>
                        <a:rPr lang="en-US" sz="1600" b="1" i="0">
                          <a:solidFill>
                            <a:schemeClr val="bg1"/>
                          </a:solidFill>
                          <a:latin typeface="+mj-lt"/>
                          <a:cs typeface="Arial" panose="020B0604020202020204" pitchFamily="34" charset="0"/>
                        </a:rPr>
                        <a:t>RBC</a:t>
                      </a:r>
                      <a:endParaRPr lang="en-IN" sz="16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1993210840"/>
                  </a:ext>
                </a:extLst>
              </a:tr>
              <a:tr h="503647">
                <a:tc>
                  <a:txBody>
                    <a:bodyPr/>
                    <a:lstStyle/>
                    <a:p>
                      <a:pPr algn="l"/>
                      <a:r>
                        <a:rPr lang="en-US" sz="1600" b="1">
                          <a:solidFill>
                            <a:srgbClr val="002060"/>
                          </a:solidFill>
                          <a:latin typeface="Arial" panose="020B0604020202020204" pitchFamily="34" charset="0"/>
                          <a:cs typeface="Arial" panose="020B0604020202020204" pitchFamily="34" charset="0"/>
                        </a:rPr>
                        <a:t>Technical Provisions</a:t>
                      </a:r>
                    </a:p>
                  </a:txBody>
                  <a:tcPr>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a:solidFill>
                            <a:srgbClr val="002060"/>
                          </a:solidFill>
                          <a:latin typeface="Arial" panose="020B0604020202020204" pitchFamily="34" charset="0"/>
                          <a:cs typeface="Arial" panose="020B0604020202020204" pitchFamily="34" charset="0"/>
                        </a:rPr>
                        <a:t>CSM has been included in technical provisions in the illustrated example</a:t>
                      </a:r>
                    </a:p>
                  </a:txBody>
                  <a:tcPr>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lgn="l">
                        <a:buFont typeface="Arial" panose="020B0604020202020204" pitchFamily="34" charset="0"/>
                        <a:buChar char="•"/>
                      </a:pPr>
                      <a:r>
                        <a:rPr lang="en-US" sz="1600" b="0" dirty="0">
                          <a:solidFill>
                            <a:srgbClr val="002060"/>
                          </a:solidFill>
                          <a:latin typeface="Arial" panose="020B0604020202020204" pitchFamily="34" charset="0"/>
                          <a:cs typeface="Arial" panose="020B0604020202020204" pitchFamily="34" charset="0"/>
                        </a:rPr>
                        <a:t>The following explanations have led to the difference between IFRS and RBC valuation in the illustration</a:t>
                      </a:r>
                    </a:p>
                    <a:p>
                      <a:pPr marL="742950" lvl="1" indent="-285750" algn="l">
                        <a:buFont typeface="Arial" panose="020B0604020202020204" pitchFamily="34" charset="0"/>
                        <a:buChar char="•"/>
                      </a:pPr>
                      <a:r>
                        <a:rPr lang="en-US" sz="1600" b="0" dirty="0">
                          <a:solidFill>
                            <a:srgbClr val="002060"/>
                          </a:solidFill>
                          <a:latin typeface="Arial" panose="020B0604020202020204" pitchFamily="34" charset="0"/>
                          <a:cs typeface="Arial" panose="020B0604020202020204" pitchFamily="34" charset="0"/>
                        </a:rPr>
                        <a:t>Risk Margin: (led to decrease in provision)</a:t>
                      </a:r>
                    </a:p>
                    <a:p>
                      <a:pPr marL="1200150" lvl="2" indent="-285750" algn="l">
                        <a:buFont typeface="Arial" panose="020B0604020202020204" pitchFamily="34" charset="0"/>
                        <a:buChar char="•"/>
                      </a:pPr>
                      <a:r>
                        <a:rPr lang="en-US" sz="1600" b="0" dirty="0">
                          <a:solidFill>
                            <a:srgbClr val="002060"/>
                          </a:solidFill>
                          <a:latin typeface="Arial" panose="020B0604020202020204" pitchFamily="34" charset="0"/>
                          <a:cs typeface="Arial" panose="020B0604020202020204" pitchFamily="34" charset="0"/>
                        </a:rPr>
                        <a:t>Under IFRS, the risk margin has been derived based as per the company’s risk appetite</a:t>
                      </a:r>
                    </a:p>
                    <a:p>
                      <a:pPr marL="1200150" lvl="2" indent="-285750" algn="l">
                        <a:buFont typeface="Arial" panose="020B0604020202020204" pitchFamily="34" charset="0"/>
                        <a:buChar char="•"/>
                      </a:pPr>
                      <a:r>
                        <a:rPr lang="en-US" sz="1600" b="0" dirty="0">
                          <a:solidFill>
                            <a:srgbClr val="002060"/>
                          </a:solidFill>
                          <a:latin typeface="Arial" panose="020B0604020202020204" pitchFamily="34" charset="0"/>
                          <a:cs typeface="Arial" panose="020B0604020202020204" pitchFamily="34" charset="0"/>
                        </a:rPr>
                        <a:t>Under RBC, risk margin is added as per prescribed approach which is based on cost of capital approach on net basis</a:t>
                      </a:r>
                    </a:p>
                    <a:p>
                      <a:pPr marL="742950" lvl="1" indent="-285750" algn="l">
                        <a:buFont typeface="Arial" panose="020B0604020202020204" pitchFamily="34" charset="0"/>
                        <a:buChar char="•"/>
                      </a:pPr>
                      <a:r>
                        <a:rPr lang="en-US" sz="1600" b="0" dirty="0">
                          <a:solidFill>
                            <a:srgbClr val="002060"/>
                          </a:solidFill>
                          <a:latin typeface="Arial" panose="020B0604020202020204" pitchFamily="34" charset="0"/>
                          <a:cs typeface="Arial" panose="020B0604020202020204" pitchFamily="34" charset="0"/>
                        </a:rPr>
                        <a:t> Discounting: (led to increase in provisions)</a:t>
                      </a:r>
                    </a:p>
                    <a:p>
                      <a:pPr marL="1200150" lvl="2" indent="-285750" algn="l">
                        <a:buFont typeface="Arial" panose="020B0604020202020204" pitchFamily="34" charset="0"/>
                        <a:buChar char="•"/>
                      </a:pPr>
                      <a:r>
                        <a:rPr lang="en-US" sz="1600" b="0" dirty="0">
                          <a:solidFill>
                            <a:srgbClr val="002060"/>
                          </a:solidFill>
                          <a:latin typeface="Arial" panose="020B0604020202020204" pitchFamily="34" charset="0"/>
                          <a:cs typeface="Arial" panose="020B0604020202020204" pitchFamily="34" charset="0"/>
                        </a:rPr>
                        <a:t>The discounting (as per prescribed approach) is based on risk-free rate under RBC while the basis was different under IFRS</a:t>
                      </a:r>
                    </a:p>
                    <a:p>
                      <a:pPr marL="742950" lvl="1" indent="-285750" algn="l">
                        <a:buFont typeface="Arial" panose="020B0604020202020204" pitchFamily="34" charset="0"/>
                        <a:buChar char="•"/>
                      </a:pPr>
                      <a:r>
                        <a:rPr lang="en-US" sz="1600" b="0" dirty="0">
                          <a:solidFill>
                            <a:srgbClr val="002060"/>
                          </a:solidFill>
                          <a:latin typeface="Arial" panose="020B0604020202020204" pitchFamily="34" charset="0"/>
                          <a:cs typeface="Arial" panose="020B0604020202020204" pitchFamily="34" charset="0"/>
                        </a:rPr>
                        <a:t>CSM: (led to decrease in provisions)</a:t>
                      </a:r>
                    </a:p>
                    <a:p>
                      <a:pPr marL="1200150" lvl="2" indent="-285750" algn="l">
                        <a:buFont typeface="Arial" panose="020B0604020202020204" pitchFamily="34" charset="0"/>
                        <a:buChar char="•"/>
                      </a:pPr>
                      <a:r>
                        <a:rPr lang="en-US" sz="1600" b="0" dirty="0">
                          <a:solidFill>
                            <a:srgbClr val="002060"/>
                          </a:solidFill>
                          <a:latin typeface="Arial" panose="020B0604020202020204" pitchFamily="34" charset="0"/>
                          <a:cs typeface="Arial" panose="020B0604020202020204" pitchFamily="34" charset="0"/>
                        </a:rPr>
                        <a:t>There is no economic value of CSM in RBC</a:t>
                      </a:r>
                    </a:p>
                  </a:txBody>
                  <a:tcPr>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06418634"/>
                  </a:ext>
                </a:extLst>
              </a:tr>
            </a:tbl>
          </a:graphicData>
        </a:graphic>
      </p:graphicFrame>
    </p:spTree>
    <p:extLst>
      <p:ext uri="{BB962C8B-B14F-4D97-AF65-F5344CB8AC3E}">
        <p14:creationId xmlns:p14="http://schemas.microsoft.com/office/powerpoint/2010/main" val="12532209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vs IFRS</a:t>
            </a:r>
          </a:p>
          <a:p>
            <a:pPr algn="l"/>
            <a:r>
              <a:rPr lang="en-US" sz="2800">
                <a:solidFill>
                  <a:srgbClr val="002060"/>
                </a:solidFill>
                <a:latin typeface="Arial" panose="020B0604020202020204" pitchFamily="34" charset="0"/>
                <a:cs typeface="Arial" panose="020B0604020202020204" pitchFamily="34" charset="0"/>
              </a:rPr>
              <a:t>Illustration – Liabilities (continued..)</a:t>
            </a:r>
            <a:endParaRPr lang="en-US" altLang="en-US" sz="2800" kern="0">
              <a:solidFill>
                <a:srgbClr val="00206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graphicFrame>
        <p:nvGraphicFramePr>
          <p:cNvPr id="4" name="Table 3">
            <a:extLst>
              <a:ext uri="{FF2B5EF4-FFF2-40B4-BE49-F238E27FC236}">
                <a16:creationId xmlns:a16="http://schemas.microsoft.com/office/drawing/2014/main" id="{9ADB7D20-FAE8-470C-DEA6-DEFDB84D1599}"/>
              </a:ext>
            </a:extLst>
          </p:cNvPr>
          <p:cNvGraphicFramePr>
            <a:graphicFrameLocks noGrp="1"/>
          </p:cNvGraphicFramePr>
          <p:nvPr>
            <p:extLst>
              <p:ext uri="{D42A27DB-BD31-4B8C-83A1-F6EECF244321}">
                <p14:modId xmlns:p14="http://schemas.microsoft.com/office/powerpoint/2010/main" val="4179955399"/>
              </p:ext>
            </p:extLst>
          </p:nvPr>
        </p:nvGraphicFramePr>
        <p:xfrm>
          <a:off x="1752600" y="1353227"/>
          <a:ext cx="10363199" cy="4220304"/>
        </p:xfrm>
        <a:graphic>
          <a:graphicData uri="http://schemas.openxmlformats.org/drawingml/2006/table">
            <a:tbl>
              <a:tblPr firstRow="1" bandRow="1">
                <a:tableStyleId>{1FECB4D8-DB02-4DC6-A0A2-4F2EBAE1DC90}</a:tableStyleId>
              </a:tblPr>
              <a:tblGrid>
                <a:gridCol w="2590800">
                  <a:extLst>
                    <a:ext uri="{9D8B030D-6E8A-4147-A177-3AD203B41FA5}">
                      <a16:colId xmlns:a16="http://schemas.microsoft.com/office/drawing/2014/main" val="389286843"/>
                    </a:ext>
                  </a:extLst>
                </a:gridCol>
                <a:gridCol w="3733800">
                  <a:extLst>
                    <a:ext uri="{9D8B030D-6E8A-4147-A177-3AD203B41FA5}">
                      <a16:colId xmlns:a16="http://schemas.microsoft.com/office/drawing/2014/main" val="1214325075"/>
                    </a:ext>
                  </a:extLst>
                </a:gridCol>
                <a:gridCol w="4038599">
                  <a:extLst>
                    <a:ext uri="{9D8B030D-6E8A-4147-A177-3AD203B41FA5}">
                      <a16:colId xmlns:a16="http://schemas.microsoft.com/office/drawing/2014/main" val="3693084859"/>
                    </a:ext>
                  </a:extLst>
                </a:gridCol>
              </a:tblGrid>
              <a:tr h="378055">
                <a:tc>
                  <a:txBody>
                    <a:bodyPr/>
                    <a:lstStyle/>
                    <a:p>
                      <a:r>
                        <a:rPr lang="en-US" sz="1600" b="1">
                          <a:solidFill>
                            <a:schemeClr val="bg1"/>
                          </a:solidFill>
                          <a:latin typeface="+mj-lt"/>
                        </a:rPr>
                        <a:t>Asset Type</a:t>
                      </a:r>
                      <a:endParaRPr lang="en-IN" sz="1600" b="1" i="1">
                        <a:solidFill>
                          <a:schemeClr val="bg1"/>
                        </a:solidFill>
                        <a:latin typeface="+mj-lt"/>
                        <a:cs typeface="Arial" panose="020B0604020202020204" pitchFamily="34" charset="0"/>
                      </a:endParaRPr>
                    </a:p>
                  </a:txBody>
                  <a:tcPr anchor="ctr">
                    <a:lnL w="12700" cmpd="sng">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600" b="1" i="0">
                          <a:solidFill>
                            <a:schemeClr val="bg1"/>
                          </a:solidFill>
                          <a:latin typeface="+mj-lt"/>
                        </a:rPr>
                        <a:t>IFRS</a:t>
                      </a:r>
                      <a:endParaRPr lang="en-IN" sz="16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tc>
                  <a:txBody>
                    <a:bodyPr/>
                    <a:lstStyle/>
                    <a:p>
                      <a:r>
                        <a:rPr lang="en-US" sz="1600" b="1" i="0">
                          <a:solidFill>
                            <a:schemeClr val="bg1"/>
                          </a:solidFill>
                          <a:latin typeface="+mj-lt"/>
                          <a:cs typeface="Arial" panose="020B0604020202020204" pitchFamily="34" charset="0"/>
                        </a:rPr>
                        <a:t>RBC</a:t>
                      </a:r>
                      <a:endParaRPr lang="en-IN" sz="1600" b="1" i="0">
                        <a:solidFill>
                          <a:schemeClr val="bg1"/>
                        </a:solidFill>
                        <a:latin typeface="+mj-lt"/>
                        <a:cs typeface="Arial" panose="020B0604020202020204" pitchFamily="34" charset="0"/>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1993210840"/>
                  </a:ext>
                </a:extLst>
              </a:tr>
              <a:tr h="641849">
                <a:tc>
                  <a:txBody>
                    <a:bodyPr/>
                    <a:lstStyle/>
                    <a:p>
                      <a:pPr algn="l"/>
                      <a:r>
                        <a:rPr lang="en-US" sz="1600" b="1">
                          <a:solidFill>
                            <a:srgbClr val="002060"/>
                          </a:solidFill>
                          <a:latin typeface="Arial" panose="020B0604020202020204" pitchFamily="34" charset="0"/>
                          <a:cs typeface="Arial" panose="020B0604020202020204" pitchFamily="34" charset="0"/>
                        </a:rPr>
                        <a:t>Employee Benefit Obligations</a:t>
                      </a:r>
                    </a:p>
                  </a:txBody>
                  <a:tcPr>
                    <a:lnL w="12700" cmpd="sng">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lgn="l">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Deficit from any underfunded plans are reported under this head</a:t>
                      </a:r>
                      <a:endParaRPr lang="en-IN" sz="1600">
                        <a:solidFill>
                          <a:srgbClr val="002060"/>
                        </a:solidFill>
                        <a:latin typeface="Arial" panose="020B0604020202020204" pitchFamily="34" charset="0"/>
                        <a:cs typeface="Arial" panose="020B0604020202020204" pitchFamily="34" charset="0"/>
                      </a:endParaRPr>
                    </a:p>
                  </a:txBody>
                  <a:tcPr>
                    <a:lnL>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lgn="l">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Valuation approach is consistent in both IFRS and RBC</a:t>
                      </a:r>
                      <a:endParaRPr lang="en-IN" sz="1600">
                        <a:solidFill>
                          <a:srgbClr val="002060"/>
                        </a:solidFill>
                        <a:latin typeface="Arial" panose="020B0604020202020204" pitchFamily="34" charset="0"/>
                        <a:cs typeface="Arial" panose="020B0604020202020204" pitchFamily="34" charset="0"/>
                      </a:endParaRPr>
                    </a:p>
                  </a:txBody>
                  <a:tcPr>
                    <a:lnL>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2185347"/>
                  </a:ext>
                </a:extLst>
              </a:tr>
              <a:tr h="653003">
                <a:tc>
                  <a:txBody>
                    <a:bodyPr/>
                    <a:lstStyle/>
                    <a:p>
                      <a:pPr algn="l"/>
                      <a:r>
                        <a:rPr lang="en-US" sz="1600" b="1">
                          <a:solidFill>
                            <a:srgbClr val="002060"/>
                          </a:solidFill>
                          <a:latin typeface="Arial" panose="020B0604020202020204" pitchFamily="34" charset="0"/>
                          <a:cs typeface="Arial" panose="020B0604020202020204" pitchFamily="34" charset="0"/>
                        </a:rPr>
                        <a:t>Debt Owned to Credit Institutes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Includes the cashflows pertaining to the asset lease payments recognized at present value discounted at </a:t>
                      </a:r>
                      <a:r>
                        <a:rPr lang="en-IN" sz="1600">
                          <a:solidFill>
                            <a:srgbClr val="002060"/>
                          </a:solidFill>
                          <a:latin typeface="Arial" panose="020B0604020202020204" pitchFamily="34" charset="0"/>
                          <a:cs typeface="Arial" panose="020B0604020202020204" pitchFamily="34" charset="0"/>
                        </a:rPr>
                        <a:t>incremental borrowing rate of the company</a:t>
                      </a:r>
                      <a:endParaRPr lang="en-US" sz="1600">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No difference in valuation in RBC</a:t>
                      </a:r>
                      <a:endParaRPr lang="en-IN" sz="1600">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38488437"/>
                  </a:ext>
                </a:extLst>
              </a:tr>
              <a:tr h="653003">
                <a:tc>
                  <a:txBody>
                    <a:bodyPr/>
                    <a:lstStyle/>
                    <a:p>
                      <a:pPr algn="l"/>
                      <a:r>
                        <a:rPr lang="en-US" sz="1600" b="1">
                          <a:solidFill>
                            <a:srgbClr val="002060"/>
                          </a:solidFill>
                          <a:latin typeface="Arial" panose="020B0604020202020204" pitchFamily="34" charset="0"/>
                          <a:cs typeface="Arial" panose="020B0604020202020204" pitchFamily="34" charset="0"/>
                        </a:rPr>
                        <a:t>Provisions other than Technical Provisions</a:t>
                      </a:r>
                      <a:endParaRPr lang="en-IN" sz="1600" b="1">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Consists of present legal obligations where the company expects to settle, and a reliable estimate can be made</a:t>
                      </a:r>
                      <a:endParaRPr lang="en-IN" sz="1600">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a:solidFill>
                            <a:srgbClr val="002060"/>
                          </a:solidFill>
                          <a:latin typeface="Arial" panose="020B0604020202020204" pitchFamily="34" charset="0"/>
                          <a:cs typeface="Arial" panose="020B0604020202020204" pitchFamily="34" charset="0"/>
                        </a:rPr>
                        <a:t>The valuation considered under IFRS is admissible in RBC as well </a:t>
                      </a:r>
                      <a:endParaRPr lang="en-IN" sz="1600">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83996732"/>
                  </a:ext>
                </a:extLst>
              </a:tr>
              <a:tr h="664263">
                <a:tc>
                  <a:txBody>
                    <a:bodyPr/>
                    <a:lstStyle/>
                    <a:p>
                      <a:pPr algn="l"/>
                      <a:r>
                        <a:rPr lang="en-US" sz="1600" b="1">
                          <a:solidFill>
                            <a:srgbClr val="002060"/>
                          </a:solidFill>
                          <a:latin typeface="Arial" panose="020B0604020202020204" pitchFamily="34" charset="0"/>
                          <a:cs typeface="Arial" panose="020B0604020202020204" pitchFamily="34" charset="0"/>
                        </a:rPr>
                        <a:t>Other Liabilities</a:t>
                      </a:r>
                      <a:endParaRPr lang="en-IN" sz="1600" b="1">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a:solidFill>
                            <a:srgbClr val="002060"/>
                          </a:solidFill>
                          <a:latin typeface="Arial" panose="020B0604020202020204" pitchFamily="34" charset="0"/>
                          <a:cs typeface="Arial" panose="020B0604020202020204" pitchFamily="34" charset="0"/>
                        </a:rPr>
                        <a:t>Primarily consists of inter company creditor balances valued at amortized cost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b="0">
                          <a:solidFill>
                            <a:srgbClr val="002060"/>
                          </a:solidFill>
                          <a:latin typeface="Arial" panose="020B0604020202020204" pitchFamily="34" charset="0"/>
                          <a:cs typeface="Arial" panose="020B0604020202020204" pitchFamily="34" charset="0"/>
                        </a:rPr>
                        <a:t>Balances are repayable on demand, and the amortized cost is assumed to be fair value</a:t>
                      </a:r>
                      <a:endParaRPr lang="en-IN" sz="1600">
                        <a:solidFill>
                          <a:srgbClr val="00206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59471290"/>
                  </a:ext>
                </a:extLst>
              </a:tr>
            </a:tbl>
          </a:graphicData>
        </a:graphic>
      </p:graphicFrame>
    </p:spTree>
    <p:extLst>
      <p:ext uri="{BB962C8B-B14F-4D97-AF65-F5344CB8AC3E}">
        <p14:creationId xmlns:p14="http://schemas.microsoft.com/office/powerpoint/2010/main" val="25267697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5600" y="3503068"/>
            <a:ext cx="1588491" cy="1600200"/>
          </a:xfrm>
          <a:prstGeom prst="rect">
            <a:avLst/>
          </a:prstGeom>
        </p:spPr>
      </p:pic>
      <p:sp>
        <p:nvSpPr>
          <p:cNvPr id="4" name="Rectangle 150"/>
          <p:cNvSpPr txBox="1">
            <a:spLocks noChangeArrowheads="1"/>
          </p:cNvSpPr>
          <p:nvPr/>
        </p:nvSpPr>
        <p:spPr>
          <a:xfrm>
            <a:off x="87909" y="3979318"/>
            <a:ext cx="8751291"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ES" altLang="en-US" sz="3600" b="1" i="0" u="none" strike="noStrike" kern="0" cap="none" spc="0" normalizeH="0" baseline="0" noProof="0">
              <a:ln>
                <a:noFill/>
              </a:ln>
              <a:solidFill>
                <a:srgbClr val="000000"/>
              </a:solidFill>
              <a:effectLst/>
              <a:uLnTx/>
              <a:uFillTx/>
              <a:latin typeface="Arial"/>
              <a:ea typeface="+mj-ea"/>
              <a:cs typeface="+mj-cs"/>
            </a:endParaRPr>
          </a:p>
        </p:txBody>
      </p:sp>
      <p:sp>
        <p:nvSpPr>
          <p:cNvPr id="5" name="Rectangle 168"/>
          <p:cNvSpPr>
            <a:spLocks noChangeArrowheads="1"/>
          </p:cNvSpPr>
          <p:nvPr/>
        </p:nvSpPr>
        <p:spPr bwMode="auto">
          <a:xfrm>
            <a:off x="87909" y="5410200"/>
            <a:ext cx="3645891"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a:r>
            <a:br>
              <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br>
            <a:r>
              <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a:t>
            </a:r>
            <a:endParaRPr kumimoji="0" lang="es-E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 name="Rectangle 150">
            <a:extLst>
              <a:ext uri="{FF2B5EF4-FFF2-40B4-BE49-F238E27FC236}">
                <a16:creationId xmlns:a16="http://schemas.microsoft.com/office/drawing/2014/main" id="{E9F91FA7-6E8D-3E67-A313-602976B798C4}"/>
              </a:ext>
            </a:extLst>
          </p:cNvPr>
          <p:cNvSpPr txBox="1">
            <a:spLocks noChangeArrowheads="1"/>
          </p:cNvSpPr>
          <p:nvPr/>
        </p:nvSpPr>
        <p:spPr>
          <a:xfrm>
            <a:off x="228600" y="3979318"/>
            <a:ext cx="9306017"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b="1">
                <a:solidFill>
                  <a:srgbClr val="002060"/>
                </a:solidFill>
                <a:latin typeface="Arial" panose="020B0604020202020204" pitchFamily="34" charset="0"/>
                <a:cs typeface="Arial" panose="020B0604020202020204" pitchFamily="34" charset="0"/>
              </a:rPr>
              <a:t>RBC Framework Landscape &amp; Implementation Challenges</a:t>
            </a:r>
            <a:endParaRPr lang="es-ES" altLang="en-US" sz="3200" b="1" ker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39249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227852"/>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
        <p:nvSpPr>
          <p:cNvPr id="4" name="Rectangle 3">
            <a:extLst>
              <a:ext uri="{FF2B5EF4-FFF2-40B4-BE49-F238E27FC236}">
                <a16:creationId xmlns:a16="http://schemas.microsoft.com/office/drawing/2014/main" id="{E495DFE2-386E-CB55-A5F6-D5F120F8149A}"/>
              </a:ext>
            </a:extLst>
          </p:cNvPr>
          <p:cNvSpPr/>
          <p:nvPr/>
        </p:nvSpPr>
        <p:spPr>
          <a:xfrm>
            <a:off x="1899138" y="1372966"/>
            <a:ext cx="2166425" cy="682162"/>
          </a:xfrm>
          <a:prstGeom prst="rect">
            <a:avLst/>
          </a:prstGeom>
          <a:solidFill>
            <a:srgbClr val="053C6D"/>
          </a:solidFill>
          <a:ln w="12700" cap="flat" cmpd="sng" algn="ctr">
            <a:noFill/>
            <a:prstDash val="solid"/>
            <a:miter lim="800000"/>
          </a:ln>
          <a:effectLst/>
        </p:spPr>
        <p:txBody>
          <a:bodyPr lIns="91440" tIns="45720" rIns="91440" bIns="45720" rtlCol="0" anchor="ctr"/>
          <a:lstStyle/>
          <a:p>
            <a:pPr lvl="0" algn="l"/>
            <a:r>
              <a:rPr lang="en-US" sz="1600" b="1">
                <a:solidFill>
                  <a:schemeClr val="bg1"/>
                </a:solidFill>
                <a:latin typeface="Arial" panose="020B0604020202020204" pitchFamily="34" charset="0"/>
                <a:cs typeface="Arial" panose="020B0604020202020204" pitchFamily="34" charset="0"/>
              </a:rPr>
              <a:t>Implementation Challenges</a:t>
            </a:r>
            <a:endParaRPr lang="en-IN" sz="1600" b="1">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ECBD28D8-434F-B6A9-8A05-C8C803E1D298}"/>
              </a:ext>
            </a:extLst>
          </p:cNvPr>
          <p:cNvSpPr/>
          <p:nvPr/>
        </p:nvSpPr>
        <p:spPr>
          <a:xfrm>
            <a:off x="4359813" y="1372966"/>
            <a:ext cx="2166425" cy="682162"/>
          </a:xfrm>
          <a:prstGeom prst="rect">
            <a:avLst/>
          </a:prstGeom>
          <a:solidFill>
            <a:srgbClr val="053C6D"/>
          </a:solidFill>
          <a:ln w="12700" cap="flat" cmpd="sng" algn="ctr">
            <a:noFill/>
            <a:prstDash val="solid"/>
            <a:miter lim="800000"/>
          </a:ln>
          <a:effectLst/>
        </p:spPr>
        <p:txBody>
          <a:bodyPr lIns="91440" tIns="45720" rIns="91440" bIns="45720" rtlCol="0" anchor="ctr"/>
          <a:lstStyle/>
          <a:p>
            <a:pPr lvl="0" algn="l"/>
            <a:r>
              <a:rPr lang="en-US" sz="1600" b="1">
                <a:solidFill>
                  <a:schemeClr val="bg1"/>
                </a:solidFill>
                <a:latin typeface="Arial" panose="020B0604020202020204" pitchFamily="34" charset="0"/>
                <a:cs typeface="Arial" panose="020B0604020202020204" pitchFamily="34" charset="0"/>
              </a:rPr>
              <a:t>Challenges to Standard Approach</a:t>
            </a:r>
            <a:r>
              <a:rPr lang="en-US" sz="1600">
                <a:latin typeface="Arial" panose="020B0604020202020204" pitchFamily="34" charset="0"/>
                <a:cs typeface="Arial" panose="020B0604020202020204" pitchFamily="34" charset="0"/>
              </a:rPr>
              <a:t> </a:t>
            </a:r>
            <a:endParaRPr lang="en-IN" sz="160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DC471A80-67AA-5203-C71F-FA654DBEAA92}"/>
              </a:ext>
            </a:extLst>
          </p:cNvPr>
          <p:cNvSpPr/>
          <p:nvPr/>
        </p:nvSpPr>
        <p:spPr>
          <a:xfrm>
            <a:off x="6820488" y="1372966"/>
            <a:ext cx="2166425" cy="682162"/>
          </a:xfrm>
          <a:prstGeom prst="rect">
            <a:avLst/>
          </a:prstGeom>
          <a:solidFill>
            <a:srgbClr val="053C6D"/>
          </a:solidFill>
          <a:ln w="12700" cap="flat" cmpd="sng" algn="ctr">
            <a:noFill/>
            <a:prstDash val="solid"/>
            <a:miter lim="800000"/>
          </a:ln>
          <a:effectLst/>
        </p:spPr>
        <p:txBody>
          <a:bodyPr lIns="91440" tIns="45720" rIns="91440" bIns="45720" rtlCol="0" anchor="ctr"/>
          <a:lstStyle/>
          <a:p>
            <a:pPr lvl="0"/>
            <a:r>
              <a:rPr lang="en-US" sz="1600" b="1">
                <a:solidFill>
                  <a:schemeClr val="bg1"/>
                </a:solidFill>
                <a:latin typeface="Arial" panose="020B0604020202020204" pitchFamily="34" charset="0"/>
                <a:cs typeface="Arial" panose="020B0604020202020204" pitchFamily="34" charset="0"/>
              </a:rPr>
              <a:t>Technical Challenges</a:t>
            </a:r>
            <a:endParaRPr lang="en-IN" sz="1600" b="1">
              <a:solidFill>
                <a:schemeClr val="bg1"/>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671982BE-1165-45D1-F06B-38C5FA97D3FD}"/>
              </a:ext>
            </a:extLst>
          </p:cNvPr>
          <p:cNvSpPr/>
          <p:nvPr/>
        </p:nvSpPr>
        <p:spPr>
          <a:xfrm>
            <a:off x="9281163" y="1372966"/>
            <a:ext cx="2166425" cy="682162"/>
          </a:xfrm>
          <a:prstGeom prst="rect">
            <a:avLst/>
          </a:prstGeom>
          <a:solidFill>
            <a:srgbClr val="053C6D"/>
          </a:solidFill>
          <a:ln w="12700" cap="flat" cmpd="sng" algn="ctr">
            <a:noFill/>
            <a:prstDash val="solid"/>
            <a:miter lim="800000"/>
          </a:ln>
          <a:effectLst/>
        </p:spPr>
        <p:txBody>
          <a:bodyPr lIns="91440" tIns="45720" rIns="91440" bIns="45720" rtlCol="0" anchor="ctr"/>
          <a:lstStyle/>
          <a:p>
            <a:pPr lvl="0"/>
            <a:r>
              <a:rPr lang="en-US" sz="1600" b="1">
                <a:solidFill>
                  <a:schemeClr val="bg1"/>
                </a:solidFill>
                <a:latin typeface="Arial" panose="020B0604020202020204" pitchFamily="34" charset="0"/>
                <a:cs typeface="Arial" panose="020B0604020202020204" pitchFamily="34" charset="0"/>
              </a:rPr>
              <a:t>Expertise Challenges</a:t>
            </a:r>
            <a:endParaRPr lang="en-IN" sz="1600" b="1">
              <a:solidFill>
                <a:schemeClr val="bg1"/>
              </a:solidFill>
              <a:latin typeface="Arial" panose="020B0604020202020204" pitchFamily="34" charset="0"/>
              <a:cs typeface="Arial" panose="020B0604020202020204" pitchFamily="34" charset="0"/>
            </a:endParaRPr>
          </a:p>
        </p:txBody>
      </p:sp>
      <p:cxnSp>
        <p:nvCxnSpPr>
          <p:cNvPr id="10" name="Straight Connector 9">
            <a:extLst>
              <a:ext uri="{FF2B5EF4-FFF2-40B4-BE49-F238E27FC236}">
                <a16:creationId xmlns:a16="http://schemas.microsoft.com/office/drawing/2014/main" id="{28B03E39-39DB-77E9-4DA9-C36759D161BE}"/>
              </a:ext>
            </a:extLst>
          </p:cNvPr>
          <p:cNvCxnSpPr>
            <a:cxnSpLocks/>
          </p:cNvCxnSpPr>
          <p:nvPr/>
        </p:nvCxnSpPr>
        <p:spPr bwMode="auto">
          <a:xfrm flipH="1">
            <a:off x="4219722" y="1372966"/>
            <a:ext cx="14654" cy="4957496"/>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 name="Straight Connector 11">
            <a:extLst>
              <a:ext uri="{FF2B5EF4-FFF2-40B4-BE49-F238E27FC236}">
                <a16:creationId xmlns:a16="http://schemas.microsoft.com/office/drawing/2014/main" id="{867E5ADD-A186-E107-19E0-4AC9AF91D075}"/>
              </a:ext>
            </a:extLst>
          </p:cNvPr>
          <p:cNvCxnSpPr>
            <a:cxnSpLocks/>
          </p:cNvCxnSpPr>
          <p:nvPr/>
        </p:nvCxnSpPr>
        <p:spPr bwMode="auto">
          <a:xfrm>
            <a:off x="6665743" y="1372966"/>
            <a:ext cx="585" cy="4957496"/>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3" name="Straight Connector 12">
            <a:extLst>
              <a:ext uri="{FF2B5EF4-FFF2-40B4-BE49-F238E27FC236}">
                <a16:creationId xmlns:a16="http://schemas.microsoft.com/office/drawing/2014/main" id="{C8D4C9C9-6CFC-5B1B-E702-9E9B620E7222}"/>
              </a:ext>
            </a:extLst>
          </p:cNvPr>
          <p:cNvCxnSpPr>
            <a:cxnSpLocks/>
          </p:cNvCxnSpPr>
          <p:nvPr/>
        </p:nvCxnSpPr>
        <p:spPr bwMode="auto">
          <a:xfrm>
            <a:off x="9141072" y="1401101"/>
            <a:ext cx="1" cy="4929361"/>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4" name="TextBox 13">
            <a:extLst>
              <a:ext uri="{FF2B5EF4-FFF2-40B4-BE49-F238E27FC236}">
                <a16:creationId xmlns:a16="http://schemas.microsoft.com/office/drawing/2014/main" id="{47F4350A-E684-3F01-ACD7-4461813B1EB7}"/>
              </a:ext>
            </a:extLst>
          </p:cNvPr>
          <p:cNvSpPr txBox="1"/>
          <p:nvPr/>
        </p:nvSpPr>
        <p:spPr>
          <a:xfrm>
            <a:off x="1899137" y="2197049"/>
            <a:ext cx="2166425" cy="4185761"/>
          </a:xfrm>
          <a:prstGeom prst="rect">
            <a:avLst/>
          </a:prstGeom>
          <a:noFill/>
        </p:spPr>
        <p:txBody>
          <a:bodyPr wrap="square" rtlCol="0">
            <a:spAutoFit/>
          </a:bodyPr>
          <a:lstStyle/>
          <a:p>
            <a:pPr lvl="0"/>
            <a:r>
              <a:rPr lang="en-US" sz="1400">
                <a:solidFill>
                  <a:srgbClr val="002060"/>
                </a:solidFill>
                <a:latin typeface="Arial" panose="020B0604020202020204" pitchFamily="34" charset="0"/>
                <a:cs typeface="Arial" panose="020B0604020202020204" pitchFamily="34" charset="0"/>
              </a:rPr>
              <a:t>One-off surplus.</a:t>
            </a:r>
            <a:endParaRPr lang="en-IN" sz="1400">
              <a:solidFill>
                <a:srgbClr val="002060"/>
              </a:solidFill>
              <a:latin typeface="Arial" panose="020B0604020202020204" pitchFamily="34" charset="0"/>
              <a:cs typeface="Arial" panose="020B0604020202020204" pitchFamily="34" charset="0"/>
            </a:endParaRPr>
          </a:p>
          <a:p>
            <a:pPr lvl="0"/>
            <a:endParaRPr lang="en-IN" sz="1400">
              <a:solidFill>
                <a:srgbClr val="002060"/>
              </a:solidFill>
              <a:latin typeface="Arial" panose="020B0604020202020204" pitchFamily="34" charset="0"/>
              <a:cs typeface="Arial" panose="020B0604020202020204" pitchFamily="34" charset="0"/>
            </a:endParaRPr>
          </a:p>
          <a:p>
            <a:pPr lvl="0"/>
            <a:r>
              <a:rPr lang="en-US" sz="1400">
                <a:solidFill>
                  <a:srgbClr val="002060"/>
                </a:solidFill>
                <a:latin typeface="Arial" panose="020B0604020202020204" pitchFamily="34" charset="0"/>
                <a:cs typeface="Arial" panose="020B0604020202020204" pitchFamily="34" charset="0"/>
              </a:rPr>
              <a:t>Reliability of risk-free rate (more for life). </a:t>
            </a:r>
            <a:endParaRPr lang="en-IN" sz="1400">
              <a:solidFill>
                <a:srgbClr val="002060"/>
              </a:solidFill>
              <a:latin typeface="Arial" panose="020B0604020202020204" pitchFamily="34" charset="0"/>
              <a:cs typeface="Arial" panose="020B0604020202020204" pitchFamily="34" charset="0"/>
            </a:endParaRPr>
          </a:p>
          <a:p>
            <a:pPr lvl="0"/>
            <a:endParaRPr lang="en-IN" sz="1400">
              <a:solidFill>
                <a:srgbClr val="002060"/>
              </a:solidFill>
              <a:latin typeface="Arial" panose="020B0604020202020204" pitchFamily="34" charset="0"/>
              <a:cs typeface="Arial" panose="020B0604020202020204" pitchFamily="34" charset="0"/>
            </a:endParaRPr>
          </a:p>
          <a:p>
            <a:pPr lvl="0"/>
            <a:r>
              <a:rPr lang="en-US" sz="1400">
                <a:solidFill>
                  <a:srgbClr val="002060"/>
                </a:solidFill>
                <a:latin typeface="Arial" panose="020B0604020202020204" pitchFamily="34" charset="0"/>
                <a:cs typeface="Arial" panose="020B0604020202020204" pitchFamily="34" charset="0"/>
              </a:rPr>
              <a:t>Pandemic risk.</a:t>
            </a:r>
            <a:endParaRPr lang="en-IN" sz="1400">
              <a:solidFill>
                <a:srgbClr val="002060"/>
              </a:solidFill>
              <a:latin typeface="Arial" panose="020B0604020202020204" pitchFamily="34" charset="0"/>
              <a:cs typeface="Arial" panose="020B0604020202020204" pitchFamily="34" charset="0"/>
            </a:endParaRPr>
          </a:p>
          <a:p>
            <a:pPr lvl="0"/>
            <a:endParaRPr lang="en-IN" sz="1400">
              <a:solidFill>
                <a:srgbClr val="002060"/>
              </a:solidFill>
              <a:latin typeface="Arial" panose="020B0604020202020204" pitchFamily="34" charset="0"/>
              <a:cs typeface="Arial" panose="020B0604020202020204" pitchFamily="34" charset="0"/>
            </a:endParaRPr>
          </a:p>
          <a:p>
            <a:pPr lvl="0"/>
            <a:r>
              <a:rPr lang="en-US" sz="1400">
                <a:solidFill>
                  <a:srgbClr val="002060"/>
                </a:solidFill>
                <a:latin typeface="Arial" panose="020B0604020202020204" pitchFamily="34" charset="0"/>
                <a:cs typeface="Arial" panose="020B0604020202020204" pitchFamily="34" charset="0"/>
              </a:rPr>
              <a:t>Requirement to revalidate the appropriateness &amp; adequacy of risk charges.</a:t>
            </a:r>
            <a:endParaRPr lang="en-IN" sz="1400">
              <a:solidFill>
                <a:srgbClr val="002060"/>
              </a:solidFill>
              <a:latin typeface="Arial" panose="020B0604020202020204" pitchFamily="34" charset="0"/>
              <a:cs typeface="Arial" panose="020B0604020202020204" pitchFamily="34" charset="0"/>
            </a:endParaRPr>
          </a:p>
          <a:p>
            <a:pPr lvl="0"/>
            <a:endParaRPr lang="en-IN" sz="1400">
              <a:solidFill>
                <a:srgbClr val="002060"/>
              </a:solidFill>
              <a:latin typeface="Arial" panose="020B0604020202020204" pitchFamily="34" charset="0"/>
              <a:cs typeface="Arial" panose="020B0604020202020204" pitchFamily="34" charset="0"/>
            </a:endParaRPr>
          </a:p>
          <a:p>
            <a:pPr lvl="0"/>
            <a:r>
              <a:rPr lang="en-US" sz="1400">
                <a:solidFill>
                  <a:srgbClr val="002060"/>
                </a:solidFill>
                <a:latin typeface="Arial" panose="020B0604020202020204" pitchFamily="34" charset="0"/>
                <a:cs typeface="Arial" panose="020B0604020202020204" pitchFamily="34" charset="0"/>
              </a:rPr>
              <a:t>Alignment with IFRS 17 and prioritization.</a:t>
            </a:r>
            <a:br>
              <a:rPr lang="en-US" sz="1400">
                <a:solidFill>
                  <a:srgbClr val="002060"/>
                </a:solidFill>
                <a:latin typeface="Arial" panose="020B0604020202020204" pitchFamily="34" charset="0"/>
                <a:cs typeface="Arial" panose="020B0604020202020204" pitchFamily="34" charset="0"/>
              </a:rPr>
            </a:br>
            <a:endParaRPr lang="en-IN" sz="1400">
              <a:solidFill>
                <a:srgbClr val="002060"/>
              </a:solidFill>
              <a:latin typeface="Arial" panose="020B0604020202020204" pitchFamily="34" charset="0"/>
              <a:cs typeface="Arial" panose="020B0604020202020204" pitchFamily="34" charset="0"/>
            </a:endParaRPr>
          </a:p>
          <a:p>
            <a:pPr lvl="0"/>
            <a:r>
              <a:rPr lang="en-US" sz="1400">
                <a:solidFill>
                  <a:srgbClr val="002060"/>
                </a:solidFill>
                <a:latin typeface="Arial" panose="020B0604020202020204" pitchFamily="34" charset="0"/>
                <a:cs typeface="Arial" panose="020B0604020202020204" pitchFamily="34" charset="0"/>
              </a:rPr>
              <a:t>Use test on internal capital model and its application in ERM.</a:t>
            </a:r>
            <a:endParaRPr lang="en-IN" sz="1200">
              <a:solidFill>
                <a:srgbClr val="002060"/>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049D5375-5EF9-C7AA-5FCA-B3A4080CD01D}"/>
              </a:ext>
            </a:extLst>
          </p:cNvPr>
          <p:cNvSpPr txBox="1"/>
          <p:nvPr/>
        </p:nvSpPr>
        <p:spPr>
          <a:xfrm>
            <a:off x="4375053" y="2197049"/>
            <a:ext cx="2166425" cy="2893100"/>
          </a:xfrm>
          <a:prstGeom prst="rect">
            <a:avLst/>
          </a:prstGeom>
          <a:noFill/>
        </p:spPr>
        <p:txBody>
          <a:bodyPr wrap="square" rtlCol="0">
            <a:spAutoFit/>
          </a:bodyPr>
          <a:lstStyle/>
          <a:p>
            <a:pPr lvl="0"/>
            <a:r>
              <a:rPr lang="en-US" sz="1400" kern="1200">
                <a:solidFill>
                  <a:srgbClr val="002060"/>
                </a:solidFill>
                <a:latin typeface="Arial" panose="020B0604020202020204" pitchFamily="34" charset="0"/>
                <a:cs typeface="Arial" panose="020B0604020202020204" pitchFamily="34" charset="0"/>
              </a:rPr>
              <a:t>Diversification benefit depending on scale and business mix.</a:t>
            </a:r>
          </a:p>
          <a:p>
            <a:pPr lvl="0"/>
            <a:endParaRPr lang="en-US" sz="1400" kern="1200">
              <a:solidFill>
                <a:srgbClr val="002060"/>
              </a:solidFill>
              <a:latin typeface="Arial" panose="020B0604020202020204" pitchFamily="34" charset="0"/>
              <a:cs typeface="Arial" panose="020B0604020202020204" pitchFamily="34" charset="0"/>
            </a:endParaRPr>
          </a:p>
          <a:p>
            <a:pPr lvl="0"/>
            <a:r>
              <a:rPr lang="en-US" sz="1400" kern="1200">
                <a:solidFill>
                  <a:srgbClr val="002060"/>
                </a:solidFill>
                <a:latin typeface="Arial" panose="020B0604020202020204" pitchFamily="34" charset="0"/>
                <a:cs typeface="Arial" panose="020B0604020202020204" pitchFamily="34" charset="0"/>
              </a:rPr>
              <a:t>Capital risk charges calibrated to average risk profile.</a:t>
            </a:r>
          </a:p>
          <a:p>
            <a:pPr lvl="0"/>
            <a:endParaRPr lang="en-US" sz="1400" kern="1200">
              <a:solidFill>
                <a:srgbClr val="002060"/>
              </a:solidFill>
              <a:latin typeface="Arial" panose="020B0604020202020204" pitchFamily="34" charset="0"/>
              <a:cs typeface="Arial" panose="020B0604020202020204" pitchFamily="34" charset="0"/>
            </a:endParaRPr>
          </a:p>
          <a:p>
            <a:pPr lvl="0"/>
            <a:r>
              <a:rPr lang="en-US" sz="1400" kern="1200">
                <a:solidFill>
                  <a:srgbClr val="002060"/>
                </a:solidFill>
                <a:latin typeface="Arial" panose="020B0604020202020204" pitchFamily="34" charset="0"/>
                <a:cs typeface="Arial" panose="020B0604020202020204" pitchFamily="34" charset="0"/>
              </a:rPr>
              <a:t>Difference in products &amp; company structures.</a:t>
            </a:r>
            <a:br>
              <a:rPr lang="en-US" sz="1400" kern="1200">
                <a:solidFill>
                  <a:srgbClr val="002060"/>
                </a:solidFill>
                <a:latin typeface="Arial" panose="020B0604020202020204" pitchFamily="34" charset="0"/>
                <a:cs typeface="Arial" panose="020B0604020202020204" pitchFamily="34" charset="0"/>
              </a:rPr>
            </a:br>
            <a:endParaRPr lang="en-US" sz="1400" kern="1200">
              <a:solidFill>
                <a:srgbClr val="002060"/>
              </a:solidFill>
              <a:latin typeface="Arial" panose="020B0604020202020204" pitchFamily="34" charset="0"/>
              <a:cs typeface="Arial" panose="020B0604020202020204" pitchFamily="34" charset="0"/>
            </a:endParaRPr>
          </a:p>
          <a:p>
            <a:pPr lvl="0"/>
            <a:r>
              <a:rPr lang="en-US" sz="1400" kern="1200">
                <a:solidFill>
                  <a:srgbClr val="002060"/>
                </a:solidFill>
                <a:latin typeface="Arial" panose="020B0604020202020204" pitchFamily="34" charset="0"/>
                <a:ea typeface="+mn-ea"/>
                <a:cs typeface="Arial" panose="020B0604020202020204" pitchFamily="34" charset="0"/>
              </a:rPr>
              <a:t>Possibility of increase in the reinsurance cost.</a:t>
            </a:r>
            <a:endParaRPr lang="en-IN" sz="1400" kern="1200">
              <a:solidFill>
                <a:srgbClr val="002060"/>
              </a:solidFill>
              <a:latin typeface="Arial" panose="020B0604020202020204" pitchFamily="34" charset="0"/>
              <a:ea typeface="+mn-ea"/>
              <a:cs typeface="Arial" panose="020B0604020202020204" pitchFamily="34" charset="0"/>
            </a:endParaRPr>
          </a:p>
        </p:txBody>
      </p:sp>
      <p:sp>
        <p:nvSpPr>
          <p:cNvPr id="17" name="TextBox 16">
            <a:extLst>
              <a:ext uri="{FF2B5EF4-FFF2-40B4-BE49-F238E27FC236}">
                <a16:creationId xmlns:a16="http://schemas.microsoft.com/office/drawing/2014/main" id="{B3250ED9-2FA7-194E-9547-9A0150892060}"/>
              </a:ext>
            </a:extLst>
          </p:cNvPr>
          <p:cNvSpPr txBox="1"/>
          <p:nvPr/>
        </p:nvSpPr>
        <p:spPr>
          <a:xfrm>
            <a:off x="6791180" y="2197049"/>
            <a:ext cx="2166425" cy="1384995"/>
          </a:xfrm>
          <a:prstGeom prst="rect">
            <a:avLst/>
          </a:prstGeom>
          <a:noFill/>
        </p:spPr>
        <p:txBody>
          <a:bodyPr wrap="square" rtlCol="0">
            <a:spAutoFit/>
          </a:bodyPr>
          <a:lstStyle/>
          <a:p>
            <a:pPr lvl="0"/>
            <a:r>
              <a:rPr lang="en-US" sz="1400">
                <a:solidFill>
                  <a:srgbClr val="002060"/>
                </a:solidFill>
                <a:latin typeface="Arial" panose="020B0604020202020204" pitchFamily="34" charset="0"/>
                <a:cs typeface="Arial" panose="020B0604020202020204" pitchFamily="34" charset="0"/>
              </a:rPr>
              <a:t>Quality of data.</a:t>
            </a:r>
            <a:endParaRPr lang="en-IN" sz="1400">
              <a:solidFill>
                <a:srgbClr val="002060"/>
              </a:solidFill>
              <a:latin typeface="Arial" panose="020B0604020202020204" pitchFamily="34" charset="0"/>
              <a:cs typeface="Arial" panose="020B0604020202020204" pitchFamily="34" charset="0"/>
            </a:endParaRPr>
          </a:p>
          <a:p>
            <a:pPr lvl="0"/>
            <a:endParaRPr lang="en-US" sz="1400">
              <a:solidFill>
                <a:srgbClr val="002060"/>
              </a:solidFill>
              <a:latin typeface="Arial" panose="020B0604020202020204" pitchFamily="34" charset="0"/>
              <a:cs typeface="Arial" panose="020B0604020202020204" pitchFamily="34" charset="0"/>
            </a:endParaRPr>
          </a:p>
          <a:p>
            <a:pPr lvl="0"/>
            <a:r>
              <a:rPr lang="en-US" sz="1400">
                <a:solidFill>
                  <a:srgbClr val="002060"/>
                </a:solidFill>
                <a:latin typeface="Arial" panose="020B0604020202020204" pitchFamily="34" charset="0"/>
                <a:cs typeface="Arial" panose="020B0604020202020204" pitchFamily="34" charset="0"/>
              </a:rPr>
              <a:t>Lack of system support.</a:t>
            </a:r>
            <a:endParaRPr lang="en-IN" sz="1400">
              <a:solidFill>
                <a:srgbClr val="002060"/>
              </a:solidFill>
              <a:latin typeface="Arial" panose="020B0604020202020204" pitchFamily="34" charset="0"/>
              <a:cs typeface="Arial" panose="020B0604020202020204" pitchFamily="34" charset="0"/>
            </a:endParaRPr>
          </a:p>
          <a:p>
            <a:pPr lvl="0"/>
            <a:endParaRPr lang="en-IN" sz="1400">
              <a:solidFill>
                <a:srgbClr val="002060"/>
              </a:solidFill>
              <a:latin typeface="Arial" panose="020B0604020202020204" pitchFamily="34" charset="0"/>
              <a:cs typeface="Arial" panose="020B0604020202020204" pitchFamily="34" charset="0"/>
            </a:endParaRPr>
          </a:p>
          <a:p>
            <a:pPr lvl="0"/>
            <a:r>
              <a:rPr lang="en-US" sz="1400">
                <a:solidFill>
                  <a:srgbClr val="002060"/>
                </a:solidFill>
                <a:latin typeface="Arial" panose="020B0604020202020204" pitchFamily="34" charset="0"/>
                <a:cs typeface="Arial" panose="020B0604020202020204" pitchFamily="34" charset="0"/>
              </a:rPr>
              <a:t>Pragmatic but not overly complicated.</a:t>
            </a:r>
            <a:endParaRPr lang="en-IN" sz="1400">
              <a:solidFill>
                <a:srgbClr val="002060"/>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A29A5A07-1752-9B17-E88B-46522211EB8A}"/>
              </a:ext>
            </a:extLst>
          </p:cNvPr>
          <p:cNvSpPr txBox="1"/>
          <p:nvPr/>
        </p:nvSpPr>
        <p:spPr>
          <a:xfrm>
            <a:off x="9281162" y="2197049"/>
            <a:ext cx="2166425" cy="1384995"/>
          </a:xfrm>
          <a:prstGeom prst="rect">
            <a:avLst/>
          </a:prstGeom>
          <a:noFill/>
        </p:spPr>
        <p:txBody>
          <a:bodyPr wrap="square" rtlCol="0">
            <a:spAutoFit/>
          </a:bodyPr>
          <a:lstStyle/>
          <a:p>
            <a:pPr lvl="0"/>
            <a:r>
              <a:rPr lang="en-US" sz="1400">
                <a:solidFill>
                  <a:srgbClr val="002060"/>
                </a:solidFill>
                <a:latin typeface="Arial" panose="020B0604020202020204" pitchFamily="34" charset="0"/>
                <a:cs typeface="Arial" panose="020B0604020202020204" pitchFamily="34" charset="0"/>
              </a:rPr>
              <a:t>Requires adequate resources in actuarial system.</a:t>
            </a:r>
            <a:endParaRPr lang="en-IN" sz="1400">
              <a:solidFill>
                <a:srgbClr val="002060"/>
              </a:solidFill>
              <a:latin typeface="Arial" panose="020B0604020202020204" pitchFamily="34" charset="0"/>
              <a:cs typeface="Arial" panose="020B0604020202020204" pitchFamily="34" charset="0"/>
            </a:endParaRPr>
          </a:p>
          <a:p>
            <a:pPr lvl="0"/>
            <a:endParaRPr lang="en-IN" sz="1400">
              <a:solidFill>
                <a:srgbClr val="002060"/>
              </a:solidFill>
              <a:latin typeface="Arial" panose="020B0604020202020204" pitchFamily="34" charset="0"/>
              <a:cs typeface="Arial" panose="020B0604020202020204" pitchFamily="34" charset="0"/>
            </a:endParaRPr>
          </a:p>
          <a:p>
            <a:pPr lvl="0"/>
            <a:r>
              <a:rPr lang="en-US" sz="1400">
                <a:solidFill>
                  <a:srgbClr val="002060"/>
                </a:solidFill>
                <a:latin typeface="Arial" panose="020B0604020202020204" pitchFamily="34" charset="0"/>
                <a:cs typeface="Arial" panose="020B0604020202020204" pitchFamily="34" charset="0"/>
              </a:rPr>
              <a:t>Requirement for capacity building of supervisors.</a:t>
            </a:r>
            <a:endParaRPr lang="en-IN" sz="1400">
              <a:solidFill>
                <a:srgbClr val="002060"/>
              </a:solidFill>
              <a:latin typeface="Arial" panose="020B0604020202020204" pitchFamily="34" charset="0"/>
              <a:cs typeface="Arial" panose="020B0604020202020204" pitchFamily="34" charset="0"/>
            </a:endParaRPr>
          </a:p>
        </p:txBody>
      </p:sp>
      <p:sp>
        <p:nvSpPr>
          <p:cNvPr id="9" name="Rectangle 2">
            <a:extLst>
              <a:ext uri="{FF2B5EF4-FFF2-40B4-BE49-F238E27FC236}">
                <a16:creationId xmlns:a16="http://schemas.microsoft.com/office/drawing/2014/main" id="{E229B15F-D20A-B886-0360-5E78440FABC7}"/>
              </a:ext>
            </a:extLst>
          </p:cNvPr>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RBC Framework</a:t>
            </a:r>
          </a:p>
          <a:p>
            <a:pPr algn="l"/>
            <a:r>
              <a:rPr lang="en-US" sz="2800">
                <a:solidFill>
                  <a:srgbClr val="002060"/>
                </a:solidFill>
                <a:latin typeface="Arial" panose="020B0604020202020204" pitchFamily="34" charset="0"/>
                <a:cs typeface="Arial" panose="020B0604020202020204" pitchFamily="34" charset="0"/>
              </a:rPr>
              <a:t>Implementational Challenges</a:t>
            </a:r>
            <a:endParaRPr lang="en-US" altLang="en-US" sz="2800" kern="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62268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
        <p:nvSpPr>
          <p:cNvPr id="15" name="Text Placeholder 5">
            <a:extLst>
              <a:ext uri="{FF2B5EF4-FFF2-40B4-BE49-F238E27FC236}">
                <a16:creationId xmlns:a16="http://schemas.microsoft.com/office/drawing/2014/main" id="{A14ECD39-FEA1-5D05-2897-BCFE5B7B66E6}"/>
              </a:ext>
            </a:extLst>
          </p:cNvPr>
          <p:cNvSpPr txBox="1">
            <a:spLocks/>
          </p:cNvSpPr>
          <p:nvPr/>
        </p:nvSpPr>
        <p:spPr>
          <a:xfrm>
            <a:off x="1774874" y="1443254"/>
            <a:ext cx="10130873" cy="1607888"/>
          </a:xfrm>
          <a:prstGeom prst="rect">
            <a:avLst/>
          </a:prstGeom>
        </p:spPr>
        <p:txBody>
          <a:bodyPr lIns="91428" tIns="45715" rIns="91428" bIns="45715" anchor="t"/>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r>
              <a:rPr lang="en-IN" sz="1800" kern="0">
                <a:solidFill>
                  <a:srgbClr val="002060"/>
                </a:solidFill>
                <a:latin typeface="Arial" panose="020B0604020202020204" pitchFamily="34" charset="0"/>
                <a:cs typeface="Arial" panose="020B0604020202020204" pitchFamily="34" charset="0"/>
              </a:rPr>
              <a:t>The Solvency II regime introduces for the 1</a:t>
            </a:r>
            <a:r>
              <a:rPr lang="en-IN" sz="1800" kern="0" baseline="30000">
                <a:solidFill>
                  <a:srgbClr val="002060"/>
                </a:solidFill>
                <a:latin typeface="Arial" panose="020B0604020202020204" pitchFamily="34" charset="0"/>
                <a:cs typeface="Arial" panose="020B0604020202020204" pitchFamily="34" charset="0"/>
              </a:rPr>
              <a:t>st</a:t>
            </a:r>
            <a:r>
              <a:rPr lang="en-IN" sz="1800" kern="0">
                <a:solidFill>
                  <a:srgbClr val="002060"/>
                </a:solidFill>
                <a:latin typeface="Arial" panose="020B0604020202020204" pitchFamily="34" charset="0"/>
                <a:cs typeface="Arial" panose="020B0604020202020204" pitchFamily="34" charset="0"/>
              </a:rPr>
              <a:t> time a harmonised, sound &amp; robust prudential framework for insurance firms in the EU. It is based on the risk profile of each individual insurance company to promote comparability, transparency &amp; competitiveness.</a:t>
            </a:r>
          </a:p>
        </p:txBody>
      </p:sp>
      <p:sp>
        <p:nvSpPr>
          <p:cNvPr id="19" name="TextBox 18">
            <a:extLst>
              <a:ext uri="{FF2B5EF4-FFF2-40B4-BE49-F238E27FC236}">
                <a16:creationId xmlns:a16="http://schemas.microsoft.com/office/drawing/2014/main" id="{1FF1BD39-5B75-C755-36A8-E6077CBE6F8A}"/>
              </a:ext>
            </a:extLst>
          </p:cNvPr>
          <p:cNvSpPr txBox="1"/>
          <p:nvPr/>
        </p:nvSpPr>
        <p:spPr>
          <a:xfrm>
            <a:off x="1883460" y="2328715"/>
            <a:ext cx="6734186" cy="442274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ct val="20000"/>
              </a:spcBef>
            </a:pPr>
            <a:r>
              <a:rPr lang="en-IN" sz="1600" b="1">
                <a:solidFill>
                  <a:srgbClr val="002060"/>
                </a:solidFill>
                <a:latin typeface="Arial" panose="020B0604020202020204" pitchFamily="34" charset="0"/>
                <a:ea typeface="+mn-lt"/>
                <a:cs typeface="Arial" panose="020B0604020202020204" pitchFamily="34" charset="0"/>
              </a:rPr>
              <a:t>Approach</a:t>
            </a:r>
            <a:r>
              <a:rPr lang="en-IN" sz="1600">
                <a:solidFill>
                  <a:srgbClr val="002060"/>
                </a:solidFill>
                <a:latin typeface="Arial" panose="020B0604020202020204" pitchFamily="34" charset="0"/>
                <a:ea typeface="+mn-lt"/>
                <a:cs typeface="Arial" panose="020B0604020202020204" pitchFamily="34" charset="0"/>
              </a:rPr>
              <a:t> : </a:t>
            </a:r>
            <a:endParaRPr lang="en-US" sz="1600">
              <a:solidFill>
                <a:srgbClr val="002060"/>
              </a:solidFill>
              <a:latin typeface="Arial" panose="020B0604020202020204" pitchFamily="34" charset="0"/>
              <a:ea typeface="+mn-lt"/>
              <a:cs typeface="Arial" panose="020B0604020202020204" pitchFamily="34" charset="0"/>
            </a:endParaRPr>
          </a:p>
          <a:p>
            <a:pPr marL="285750" indent="-285750" algn="just">
              <a:spcBef>
                <a:spcPct val="20000"/>
              </a:spcBef>
              <a:buClr>
                <a:srgbClr val="053C6D"/>
              </a:buClr>
              <a:buFont typeface="Arial" panose="020B0604020202020204" pitchFamily="34" charset="0"/>
              <a:buChar char="●"/>
            </a:pPr>
            <a:r>
              <a:rPr lang="en-US" sz="1600">
                <a:solidFill>
                  <a:srgbClr val="002060"/>
                </a:solidFill>
                <a:latin typeface="Arial" panose="020B0604020202020204" pitchFamily="34" charset="0"/>
                <a:ea typeface="+mn-lt"/>
                <a:cs typeface="Arial" panose="020B0604020202020204" pitchFamily="34" charset="0"/>
              </a:rPr>
              <a:t>Principle based regulation, flexibility to adopt either standard formula or internal capital model.</a:t>
            </a:r>
          </a:p>
          <a:p>
            <a:pPr marL="285750" indent="-285750" algn="just">
              <a:spcBef>
                <a:spcPct val="20000"/>
              </a:spcBef>
              <a:buClr>
                <a:srgbClr val="053C6D"/>
              </a:buClr>
              <a:buFont typeface="Arial" panose="020B0604020202020204" pitchFamily="34" charset="0"/>
              <a:buChar char="●"/>
            </a:pPr>
            <a:r>
              <a:rPr lang="en-US" sz="1600">
                <a:solidFill>
                  <a:srgbClr val="002060"/>
                </a:solidFill>
                <a:latin typeface="Arial" panose="020B0604020202020204" pitchFamily="34" charset="0"/>
                <a:ea typeface="+mn-lt"/>
                <a:cs typeface="Arial" panose="020B0604020202020204" pitchFamily="34" charset="0"/>
              </a:rPr>
              <a:t>Three pillar approach - designed to deliver a more modern &amp; secure prudential regulatory system</a:t>
            </a:r>
          </a:p>
          <a:p>
            <a:pPr marL="285750" indent="-285750" algn="just">
              <a:spcBef>
                <a:spcPct val="20000"/>
              </a:spcBef>
              <a:buClr>
                <a:srgbClr val="053C6D"/>
              </a:buClr>
              <a:buFont typeface="Arial" panose="020B0604020202020204" pitchFamily="34" charset="0"/>
              <a:buChar char="●"/>
            </a:pPr>
            <a:r>
              <a:rPr lang="en-US" sz="1600">
                <a:solidFill>
                  <a:srgbClr val="002060"/>
                </a:solidFill>
                <a:latin typeface="Arial" panose="020B0604020202020204" pitchFamily="34" charset="0"/>
                <a:ea typeface="+mn-lt"/>
                <a:cs typeface="Arial" panose="020B0604020202020204" pitchFamily="34" charset="0"/>
              </a:rPr>
              <a:t>Transitional Measures to gradually phase in any increase in technical provisions for any business written prior to day 1(1 Jan 2016)</a:t>
            </a:r>
          </a:p>
          <a:p>
            <a:pPr marL="285750" indent="-285750" algn="just">
              <a:spcBef>
                <a:spcPct val="20000"/>
              </a:spcBef>
              <a:buClr>
                <a:srgbClr val="053C6D"/>
              </a:buClr>
              <a:buFont typeface="Arial" panose="020B0604020202020204" pitchFamily="34" charset="0"/>
              <a:buChar char="●"/>
            </a:pPr>
            <a:r>
              <a:rPr lang="en-US" sz="1600">
                <a:solidFill>
                  <a:srgbClr val="002060"/>
                </a:solidFill>
                <a:latin typeface="Arial" panose="020B0604020202020204" pitchFamily="34" charset="0"/>
                <a:ea typeface="+mn-lt"/>
                <a:cs typeface="Arial" panose="020B0604020202020204" pitchFamily="34" charset="0"/>
              </a:rPr>
              <a:t>Requirement of approval of Internal Model from Regulator</a:t>
            </a:r>
          </a:p>
          <a:p>
            <a:pPr>
              <a:spcBef>
                <a:spcPct val="20000"/>
              </a:spcBef>
            </a:pPr>
            <a:r>
              <a:rPr lang="en-US" sz="1600" b="1">
                <a:solidFill>
                  <a:srgbClr val="002060"/>
                </a:solidFill>
                <a:latin typeface="Arial" panose="020B0604020202020204" pitchFamily="34" charset="0"/>
                <a:ea typeface="+mn-lt"/>
                <a:cs typeface="Arial" panose="020B0604020202020204" pitchFamily="34" charset="0"/>
              </a:rPr>
              <a:t>Impact :</a:t>
            </a:r>
            <a:r>
              <a:rPr lang="en-US" sz="1600">
                <a:solidFill>
                  <a:srgbClr val="002060"/>
                </a:solidFill>
                <a:latin typeface="Arial" panose="020B0604020202020204" pitchFamily="34" charset="0"/>
                <a:ea typeface="+mn-lt"/>
                <a:cs typeface="Arial" panose="020B0604020202020204" pitchFamily="34" charset="0"/>
              </a:rPr>
              <a:t> </a:t>
            </a:r>
            <a:endParaRPr lang="en-US">
              <a:solidFill>
                <a:srgbClr val="002060"/>
              </a:solidFill>
              <a:latin typeface="Arial" panose="020B0604020202020204" pitchFamily="34" charset="0"/>
              <a:ea typeface="+mn-lt"/>
              <a:cs typeface="Arial" panose="020B0604020202020204" pitchFamily="34" charset="0"/>
            </a:endParaRPr>
          </a:p>
          <a:p>
            <a:pPr marL="285750" indent="-285750" algn="just">
              <a:spcBef>
                <a:spcPct val="20000"/>
              </a:spcBef>
              <a:buClr>
                <a:srgbClr val="053C6D"/>
              </a:buClr>
              <a:buFont typeface="Arial" panose="020B0604020202020204" pitchFamily="34" charset="0"/>
              <a:buChar char="●"/>
            </a:pPr>
            <a:r>
              <a:rPr lang="en-US" sz="1600">
                <a:solidFill>
                  <a:srgbClr val="002060"/>
                </a:solidFill>
                <a:latin typeface="Arial" panose="020B0604020202020204" pitchFamily="34" charset="0"/>
                <a:ea typeface="+mn-lt"/>
                <a:cs typeface="Arial" panose="020B0604020202020204" pitchFamily="34" charset="0"/>
              </a:rPr>
              <a:t>Solvency II capital requirements will be forward-looking &amp; economic. i.e., they will be tailored to the specific risks borne by each insurer, allowing an optimal allocation of capital</a:t>
            </a:r>
          </a:p>
          <a:p>
            <a:pPr marL="285750" indent="-285750" algn="just">
              <a:spcBef>
                <a:spcPct val="20000"/>
              </a:spcBef>
              <a:buClr>
                <a:srgbClr val="053C6D"/>
              </a:buClr>
              <a:buFont typeface="Arial" panose="020B0604020202020204" pitchFamily="34" charset="0"/>
              <a:buChar char="●"/>
            </a:pPr>
            <a:r>
              <a:rPr lang="en-US" sz="1600">
                <a:solidFill>
                  <a:srgbClr val="002060"/>
                </a:solidFill>
                <a:latin typeface="Arial" panose="020B0604020202020204" pitchFamily="34" charset="0"/>
                <a:ea typeface="+mn-lt"/>
                <a:cs typeface="Arial" panose="020B0604020202020204" pitchFamily="34" charset="0"/>
              </a:rPr>
              <a:t>Redesign of management information metrics to integrate solvency results with other financial metrics for holistic &amp; consistent management information.</a:t>
            </a:r>
          </a:p>
          <a:p>
            <a:endParaRPr lang="en-US">
              <a:latin typeface="Arial" panose="020B0604020202020204" pitchFamily="34" charset="0"/>
              <a:cs typeface="Arial" panose="020B0604020202020204" pitchFamily="34" charset="0"/>
            </a:endParaRPr>
          </a:p>
        </p:txBody>
      </p:sp>
      <p:pic>
        <p:nvPicPr>
          <p:cNvPr id="21" name="Picture 20">
            <a:extLst>
              <a:ext uri="{FF2B5EF4-FFF2-40B4-BE49-F238E27FC236}">
                <a16:creationId xmlns:a16="http://schemas.microsoft.com/office/drawing/2014/main" id="{A7078D4B-CC01-9649-1277-4F85164C7EAA}"/>
              </a:ext>
            </a:extLst>
          </p:cNvPr>
          <p:cNvPicPr>
            <a:picLocks noChangeAspect="1"/>
          </p:cNvPicPr>
          <p:nvPr/>
        </p:nvPicPr>
        <p:blipFill>
          <a:blip r:embed="rId6"/>
          <a:stretch>
            <a:fillRect/>
          </a:stretch>
        </p:blipFill>
        <p:spPr>
          <a:xfrm>
            <a:off x="8617646" y="2435251"/>
            <a:ext cx="3458058" cy="3335234"/>
          </a:xfrm>
          <a:prstGeom prst="rect">
            <a:avLst/>
          </a:prstGeom>
        </p:spPr>
      </p:pic>
      <p:sp>
        <p:nvSpPr>
          <p:cNvPr id="4" name="Rectangle 2">
            <a:extLst>
              <a:ext uri="{FF2B5EF4-FFF2-40B4-BE49-F238E27FC236}">
                <a16:creationId xmlns:a16="http://schemas.microsoft.com/office/drawing/2014/main" id="{45D3658B-637C-8BDC-8A1E-D16A6E47A3CC}"/>
              </a:ext>
            </a:extLst>
          </p:cNvPr>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RBC Transition: EU Solvency I to Solvency II</a:t>
            </a:r>
          </a:p>
          <a:p>
            <a:pPr algn="l"/>
            <a:r>
              <a:rPr lang="en-US" sz="2800">
                <a:solidFill>
                  <a:srgbClr val="002060"/>
                </a:solidFill>
                <a:latin typeface="Arial" panose="020B0604020202020204" pitchFamily="34" charset="0"/>
                <a:cs typeface="Arial" panose="020B0604020202020204" pitchFamily="34" charset="0"/>
              </a:rPr>
              <a:t>Approach &amp; Impact</a:t>
            </a:r>
            <a:endParaRPr lang="en-US" altLang="en-US" sz="2800" kern="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78635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pic>
        <p:nvPicPr>
          <p:cNvPr id="4" name="Picture 3" descr="Graphical user interface, text, application, email&#10;&#10;Description automatically generated">
            <a:extLst>
              <a:ext uri="{FF2B5EF4-FFF2-40B4-BE49-F238E27FC236}">
                <a16:creationId xmlns:a16="http://schemas.microsoft.com/office/drawing/2014/main" id="{A0B67563-472C-5A73-D626-48C0F7808E0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54486" y="2065595"/>
            <a:ext cx="5837514" cy="4477687"/>
          </a:xfrm>
          <a:prstGeom prst="rect">
            <a:avLst/>
          </a:prstGeom>
          <a:ln w="3175">
            <a:solidFill>
              <a:srgbClr val="053C6D"/>
            </a:solidFill>
          </a:ln>
        </p:spPr>
      </p:pic>
      <p:sp>
        <p:nvSpPr>
          <p:cNvPr id="6" name="Text Placeholder 5">
            <a:extLst>
              <a:ext uri="{FF2B5EF4-FFF2-40B4-BE49-F238E27FC236}">
                <a16:creationId xmlns:a16="http://schemas.microsoft.com/office/drawing/2014/main" id="{8200F3C6-5044-915A-0CED-9DB167C91FF3}"/>
              </a:ext>
            </a:extLst>
          </p:cNvPr>
          <p:cNvSpPr txBox="1">
            <a:spLocks/>
          </p:cNvSpPr>
          <p:nvPr/>
        </p:nvSpPr>
        <p:spPr>
          <a:xfrm>
            <a:off x="1774874" y="1401101"/>
            <a:ext cx="3466562" cy="507822"/>
          </a:xfrm>
          <a:prstGeom prst="rect">
            <a:avLst/>
          </a:prstGeom>
          <a:noFill/>
          <a:ln>
            <a:noFill/>
          </a:ln>
        </p:spPr>
        <p:txBody>
          <a:bodyPr lIns="91428" tIns="45715" rIns="91428" bIns="45715" anchor="t"/>
          <a:lstStyle>
            <a:lvl1pPr marL="0" indent="0" algn="l" defTabSz="914285" rtl="0" eaLnBrk="1" latinLnBrk="0" hangingPunct="1">
              <a:spcBef>
                <a:spcPct val="20000"/>
              </a:spcBef>
              <a:buFont typeface="Arial" pitchFamily="34" charset="0"/>
              <a:buNone/>
              <a:defRPr sz="2400" b="1" kern="1200">
                <a:solidFill>
                  <a:srgbClr val="1F497D"/>
                </a:solidFill>
                <a:latin typeface="Zurich BT" panose="020B0603020202030204" pitchFamily="34" charset="0"/>
                <a:ea typeface="+mn-ea"/>
                <a:cs typeface="+mn-cs"/>
              </a:defRPr>
            </a:lvl1pPr>
            <a:lvl2pPr marL="742858" indent="-285714" algn="l" defTabSz="91428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56" indent="-228572" algn="l" defTabSz="91428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00"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43"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87"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28"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72"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15"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u="sng">
                <a:solidFill>
                  <a:srgbClr val="053C6D"/>
                </a:solidFill>
                <a:latin typeface="+mj-lt"/>
              </a:rPr>
              <a:t>Standard Formula: -</a:t>
            </a:r>
            <a:endParaRPr lang="en-IN" sz="1800" b="0" i="1">
              <a:solidFill>
                <a:srgbClr val="053C6D"/>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itchFamily="34" charset="0"/>
              <a:buChar char="•"/>
            </a:pPr>
            <a:endParaRPr lang="en-IN" sz="1800" b="0" i="1">
              <a:solidFill>
                <a:srgbClr val="053C6D"/>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itchFamily="34" charset="0"/>
              <a:buChar char="•"/>
            </a:pPr>
            <a:endParaRPr lang="en-IN" sz="1800">
              <a:solidFill>
                <a:srgbClr val="053C6D"/>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itchFamily="34" charset="0"/>
              <a:buChar char="•"/>
            </a:pPr>
            <a:endParaRPr lang="en-IN" sz="1800">
              <a:solidFill>
                <a:srgbClr val="053C6D"/>
              </a:solidFill>
              <a:latin typeface="Calibri" panose="020F0502020204030204" pitchFamily="34" charset="0"/>
              <a:cs typeface="Times New Roman" panose="02020603050405020304" pitchFamily="18" charset="0"/>
            </a:endParaRPr>
          </a:p>
          <a:p>
            <a:endParaRPr lang="en-IN" sz="1800">
              <a:solidFill>
                <a:srgbClr val="053C6D"/>
              </a:solidFill>
            </a:endParaRPr>
          </a:p>
        </p:txBody>
      </p:sp>
      <p:sp>
        <p:nvSpPr>
          <p:cNvPr id="8" name="Text Placeholder 5">
            <a:extLst>
              <a:ext uri="{FF2B5EF4-FFF2-40B4-BE49-F238E27FC236}">
                <a16:creationId xmlns:a16="http://schemas.microsoft.com/office/drawing/2014/main" id="{2BAE5308-DAD6-C19E-0656-DC7BF9DA8F9A}"/>
              </a:ext>
            </a:extLst>
          </p:cNvPr>
          <p:cNvSpPr txBox="1">
            <a:spLocks/>
          </p:cNvSpPr>
          <p:nvPr/>
        </p:nvSpPr>
        <p:spPr>
          <a:xfrm>
            <a:off x="1774874" y="2739303"/>
            <a:ext cx="3466562" cy="507822"/>
          </a:xfrm>
          <a:prstGeom prst="rect">
            <a:avLst/>
          </a:prstGeom>
        </p:spPr>
        <p:txBody>
          <a:bodyPr lIns="91428" tIns="45715" rIns="91428" bIns="45715" anchor="t"/>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sz="1800" b="1" u="sng" kern="0">
                <a:solidFill>
                  <a:srgbClr val="053C6D"/>
                </a:solidFill>
                <a:latin typeface="+mj-lt"/>
              </a:rPr>
              <a:t>Financial Stability: -</a:t>
            </a:r>
          </a:p>
          <a:p>
            <a:pPr marL="0" indent="0">
              <a:buNone/>
            </a:pPr>
            <a:endParaRPr lang="en-IN" sz="1800" kern="0">
              <a:solidFill>
                <a:srgbClr val="053C6D"/>
              </a:solidFill>
              <a:latin typeface="Zurich BT" panose="020B0603020202030204"/>
              <a:cs typeface="Arial" panose="020B0604020202020204" pitchFamily="34" charset="0"/>
            </a:endParaRPr>
          </a:p>
          <a:p>
            <a:endParaRPr lang="en-US" sz="1800" i="1" kern="0">
              <a:solidFill>
                <a:srgbClr val="053C6D"/>
              </a:solidFill>
            </a:endParaRPr>
          </a:p>
          <a:p>
            <a:endParaRPr lang="en-US" sz="1800" i="1" kern="0">
              <a:solidFill>
                <a:srgbClr val="053C6D"/>
              </a:solidFill>
              <a:latin typeface="Calibri" panose="020F0502020204030204" pitchFamily="34" charset="0"/>
              <a:ea typeface="Calibri" panose="020F0502020204030204" pitchFamily="34" charset="0"/>
              <a:cs typeface="Times New Roman" panose="02020603050405020304" pitchFamily="18" charset="0"/>
            </a:endParaRPr>
          </a:p>
          <a:p>
            <a:endParaRPr lang="en-US" sz="1800" i="1" kern="0">
              <a:solidFill>
                <a:srgbClr val="053C6D"/>
              </a:solidFill>
              <a:latin typeface="Calibri" panose="020F0502020204030204" pitchFamily="34" charset="0"/>
              <a:ea typeface="Calibri" panose="020F0502020204030204" pitchFamily="34" charset="0"/>
              <a:cs typeface="Times New Roman" panose="02020603050405020304" pitchFamily="18" charset="0"/>
            </a:endParaRPr>
          </a:p>
          <a:p>
            <a:endParaRPr lang="en-US" sz="1800" i="1" kern="0">
              <a:solidFill>
                <a:srgbClr val="053C6D"/>
              </a:solidFill>
              <a:latin typeface="Calibri" panose="020F0502020204030204" pitchFamily="34" charset="0"/>
              <a:ea typeface="Calibri" panose="020F0502020204030204" pitchFamily="34" charset="0"/>
              <a:cs typeface="Times New Roman" panose="02020603050405020304" pitchFamily="18" charset="0"/>
            </a:endParaRPr>
          </a:p>
          <a:p>
            <a:endParaRPr lang="en-IN" sz="1800" i="1" kern="0">
              <a:solidFill>
                <a:srgbClr val="053C6D"/>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7F32C7FB-1F17-5224-26F2-9BAB6E07F03B}"/>
              </a:ext>
            </a:extLst>
          </p:cNvPr>
          <p:cNvPicPr>
            <a:picLocks noChangeAspect="1"/>
          </p:cNvPicPr>
          <p:nvPr/>
        </p:nvPicPr>
        <p:blipFill>
          <a:blip r:embed="rId7"/>
          <a:stretch>
            <a:fillRect/>
          </a:stretch>
        </p:blipFill>
        <p:spPr>
          <a:xfrm>
            <a:off x="1834430" y="3200063"/>
            <a:ext cx="4261570" cy="3139401"/>
          </a:xfrm>
          <a:prstGeom prst="rect">
            <a:avLst/>
          </a:prstGeom>
        </p:spPr>
      </p:pic>
      <p:pic>
        <p:nvPicPr>
          <p:cNvPr id="14" name="Picture 13">
            <a:extLst>
              <a:ext uri="{FF2B5EF4-FFF2-40B4-BE49-F238E27FC236}">
                <a16:creationId xmlns:a16="http://schemas.microsoft.com/office/drawing/2014/main" id="{DF067320-7925-67D7-9F9D-CCFEC2AD85EB}"/>
              </a:ext>
            </a:extLst>
          </p:cNvPr>
          <p:cNvPicPr>
            <a:picLocks noChangeAspect="1"/>
          </p:cNvPicPr>
          <p:nvPr/>
        </p:nvPicPr>
        <p:blipFill>
          <a:blip r:embed="rId8"/>
          <a:stretch>
            <a:fillRect/>
          </a:stretch>
        </p:blipFill>
        <p:spPr>
          <a:xfrm>
            <a:off x="1834429" y="1787804"/>
            <a:ext cx="4261569" cy="985703"/>
          </a:xfrm>
          <a:prstGeom prst="rect">
            <a:avLst/>
          </a:prstGeom>
        </p:spPr>
      </p:pic>
      <p:sp>
        <p:nvSpPr>
          <p:cNvPr id="7" name="Rectangle 2">
            <a:extLst>
              <a:ext uri="{FF2B5EF4-FFF2-40B4-BE49-F238E27FC236}">
                <a16:creationId xmlns:a16="http://schemas.microsoft.com/office/drawing/2014/main" id="{9243038B-3CEC-3EDA-12D5-F927D77BCC76}"/>
              </a:ext>
            </a:extLst>
          </p:cNvPr>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RBC Transition: EU Solvency I to Solvency II</a:t>
            </a:r>
          </a:p>
          <a:p>
            <a:pPr algn="l"/>
            <a:r>
              <a:rPr lang="en-US" sz="2800">
                <a:solidFill>
                  <a:srgbClr val="002060"/>
                </a:solidFill>
                <a:latin typeface="Arial" panose="020B0604020202020204" pitchFamily="34" charset="0"/>
                <a:cs typeface="Arial" panose="020B0604020202020204" pitchFamily="34" charset="0"/>
              </a:rPr>
              <a:t>Challenges &amp; Survey Results</a:t>
            </a:r>
            <a:endParaRPr lang="en-US" altLang="en-US" sz="2800" kern="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61664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4728633" y="3037681"/>
            <a:ext cx="2734733"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4000" b="1">
                <a:solidFill>
                  <a:srgbClr val="002060"/>
                </a:solidFill>
                <a:latin typeface="Arial" panose="020B0604020202020204" pitchFamily="34" charset="0"/>
                <a:cs typeface="Arial" panose="020B0604020202020204" pitchFamily="34" charset="0"/>
              </a:rPr>
              <a:t>Thank you</a:t>
            </a:r>
            <a:endParaRPr lang="en-US" altLang="en-US" sz="4000" b="1" kern="0">
              <a:solidFill>
                <a:srgbClr val="002060"/>
              </a:solidFill>
              <a:latin typeface="Arial" panose="020B0604020202020204" pitchFamily="34" charset="0"/>
              <a:cs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Tree>
    <p:extLst>
      <p:ext uri="{BB962C8B-B14F-4D97-AF65-F5344CB8AC3E}">
        <p14:creationId xmlns:p14="http://schemas.microsoft.com/office/powerpoint/2010/main" val="12138753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4"/>
            <a:srcRect/>
            <a:stretch>
              <a:fillRect/>
            </a:stretch>
          </a:blipFill>
        </p:spPr>
      </p:pic>
      <p:sp>
        <p:nvSpPr>
          <p:cNvPr id="3" name="Rectangle 2"/>
          <p:cNvSpPr txBox="1">
            <a:spLocks noChangeArrowheads="1"/>
          </p:cNvSpPr>
          <p:nvPr/>
        </p:nvSpPr>
        <p:spPr>
          <a:xfrm>
            <a:off x="4728633" y="3037681"/>
            <a:ext cx="2734733"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b="1" kern="0" dirty="0">
                <a:solidFill>
                  <a:srgbClr val="002060"/>
                </a:solidFill>
                <a:latin typeface="Arial" panose="020B0604020202020204" pitchFamily="34" charset="0"/>
                <a:cs typeface="Arial" panose="020B0604020202020204" pitchFamily="34" charset="0"/>
              </a:rPr>
              <a:t>Q and A?</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Tree>
    <p:extLst>
      <p:ext uri="{BB962C8B-B14F-4D97-AF65-F5344CB8AC3E}">
        <p14:creationId xmlns:p14="http://schemas.microsoft.com/office/powerpoint/2010/main" val="2971641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graphicFrame>
        <p:nvGraphicFramePr>
          <p:cNvPr id="6" name="Diagram 5">
            <a:extLst>
              <a:ext uri="{FF2B5EF4-FFF2-40B4-BE49-F238E27FC236}">
                <a16:creationId xmlns:a16="http://schemas.microsoft.com/office/drawing/2014/main" id="{FCE939C6-A979-EB23-465A-250A783F04D9}"/>
              </a:ext>
            </a:extLst>
          </p:cNvPr>
          <p:cNvGraphicFramePr/>
          <p:nvPr>
            <p:extLst>
              <p:ext uri="{D42A27DB-BD31-4B8C-83A1-F6EECF244321}">
                <p14:modId xmlns:p14="http://schemas.microsoft.com/office/powerpoint/2010/main" val="3897179515"/>
              </p:ext>
            </p:extLst>
          </p:nvPr>
        </p:nvGraphicFramePr>
        <p:xfrm>
          <a:off x="2646117" y="1469357"/>
          <a:ext cx="9401698" cy="400765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8" name="Arrow: Up-Down 7">
            <a:extLst>
              <a:ext uri="{FF2B5EF4-FFF2-40B4-BE49-F238E27FC236}">
                <a16:creationId xmlns:a16="http://schemas.microsoft.com/office/drawing/2014/main" id="{7FE55734-06E2-6320-A43F-A754EDEBA4C6}"/>
              </a:ext>
            </a:extLst>
          </p:cNvPr>
          <p:cNvSpPr/>
          <p:nvPr/>
        </p:nvSpPr>
        <p:spPr>
          <a:xfrm>
            <a:off x="1785528" y="1455028"/>
            <a:ext cx="676318" cy="4007658"/>
          </a:xfrm>
          <a:prstGeom prst="upDownArrow">
            <a:avLst/>
          </a:prstGeom>
          <a:no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85"/>
            <a:endParaRPr lang="en-IN" sz="1900">
              <a:solidFill>
                <a:prstClr val="white"/>
              </a:solidFill>
              <a:latin typeface="Zurich BT"/>
            </a:endParaRPr>
          </a:p>
        </p:txBody>
      </p:sp>
      <p:sp>
        <p:nvSpPr>
          <p:cNvPr id="9" name="TextBox 8">
            <a:extLst>
              <a:ext uri="{FF2B5EF4-FFF2-40B4-BE49-F238E27FC236}">
                <a16:creationId xmlns:a16="http://schemas.microsoft.com/office/drawing/2014/main" id="{2C6B5CE6-71C4-53A6-2176-57DA48081131}"/>
              </a:ext>
            </a:extLst>
          </p:cNvPr>
          <p:cNvSpPr txBox="1"/>
          <p:nvPr/>
        </p:nvSpPr>
        <p:spPr>
          <a:xfrm rot="16200000">
            <a:off x="1127095" y="2889842"/>
            <a:ext cx="1993186" cy="307777"/>
          </a:xfrm>
          <a:prstGeom prst="rect">
            <a:avLst/>
          </a:prstGeom>
          <a:noFill/>
        </p:spPr>
        <p:txBody>
          <a:bodyPr wrap="square" rtlCol="0">
            <a:spAutoFit/>
          </a:bodyPr>
          <a:lstStyle/>
          <a:p>
            <a:pPr defTabSz="914285"/>
            <a:r>
              <a:rPr lang="en-US" sz="1400">
                <a:solidFill>
                  <a:srgbClr val="002060"/>
                </a:solidFill>
                <a:latin typeface="Arial" panose="020B0604020202020204" pitchFamily="34" charset="0"/>
                <a:cs typeface="Arial" panose="020B0604020202020204" pitchFamily="34" charset="0"/>
              </a:rPr>
              <a:t>Risk Sensitive</a:t>
            </a:r>
            <a:endParaRPr lang="en-IN" sz="1400">
              <a:solidFill>
                <a:srgbClr val="002060"/>
              </a:solidFill>
              <a:latin typeface="Arial" panose="020B0604020202020204" pitchFamily="34" charset="0"/>
              <a:cs typeface="Arial" panose="020B0604020202020204" pitchFamily="34" charset="0"/>
            </a:endParaRPr>
          </a:p>
        </p:txBody>
      </p:sp>
      <p:sp>
        <p:nvSpPr>
          <p:cNvPr id="10" name="Plus Sign 9">
            <a:extLst>
              <a:ext uri="{FF2B5EF4-FFF2-40B4-BE49-F238E27FC236}">
                <a16:creationId xmlns:a16="http://schemas.microsoft.com/office/drawing/2014/main" id="{F4637F02-FD78-A32E-D485-64B467ABD3E0}"/>
              </a:ext>
            </a:extLst>
          </p:cNvPr>
          <p:cNvSpPr/>
          <p:nvPr/>
        </p:nvSpPr>
        <p:spPr>
          <a:xfrm>
            <a:off x="1969799" y="5077232"/>
            <a:ext cx="307778" cy="240354"/>
          </a:xfrm>
          <a:prstGeom prst="mathPlus">
            <a:avLst/>
          </a:prstGeom>
          <a:solidFill>
            <a:srgbClr val="053C6D"/>
          </a:solidFill>
          <a:ln>
            <a:solidFill>
              <a:srgbClr val="053C6D"/>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914285"/>
            <a:endParaRPr lang="en-IN" sz="1900">
              <a:solidFill>
                <a:prstClr val="white"/>
              </a:solidFill>
              <a:latin typeface="Zurich BT"/>
            </a:endParaRPr>
          </a:p>
        </p:txBody>
      </p:sp>
      <p:sp>
        <p:nvSpPr>
          <p:cNvPr id="11" name="Minus Sign 10">
            <a:extLst>
              <a:ext uri="{FF2B5EF4-FFF2-40B4-BE49-F238E27FC236}">
                <a16:creationId xmlns:a16="http://schemas.microsoft.com/office/drawing/2014/main" id="{C15D1280-399E-8ED0-9038-A4DBA38C66B2}"/>
              </a:ext>
            </a:extLst>
          </p:cNvPr>
          <p:cNvSpPr/>
          <p:nvPr/>
        </p:nvSpPr>
        <p:spPr>
          <a:xfrm>
            <a:off x="1985255" y="1691641"/>
            <a:ext cx="297529" cy="223845"/>
          </a:xfrm>
          <a:prstGeom prst="mathMinus">
            <a:avLst/>
          </a:prstGeom>
          <a:solidFill>
            <a:srgbClr val="053C6D"/>
          </a:solidFill>
          <a:ln>
            <a:solidFill>
              <a:srgbClr val="053C6D"/>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914285"/>
            <a:endParaRPr lang="en-IN" sz="1900">
              <a:solidFill>
                <a:prstClr val="white"/>
              </a:solidFill>
              <a:latin typeface="Zurich BT"/>
            </a:endParaRPr>
          </a:p>
        </p:txBody>
      </p:sp>
      <p:sp>
        <p:nvSpPr>
          <p:cNvPr id="4" name="Rectangle 2">
            <a:extLst>
              <a:ext uri="{FF2B5EF4-FFF2-40B4-BE49-F238E27FC236}">
                <a16:creationId xmlns:a16="http://schemas.microsoft.com/office/drawing/2014/main" id="{CF91FCBD-8ADF-2D74-4A74-65F06B64C5D2}"/>
              </a:ext>
            </a:extLst>
          </p:cNvPr>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RBC Framework</a:t>
            </a:r>
          </a:p>
          <a:p>
            <a:pPr algn="l"/>
            <a:r>
              <a:rPr lang="en-US" sz="2800">
                <a:solidFill>
                  <a:srgbClr val="002060"/>
                </a:solidFill>
                <a:latin typeface="Arial" panose="020B0604020202020204" pitchFamily="34" charset="0"/>
                <a:cs typeface="Arial" panose="020B0604020202020204" pitchFamily="34" charset="0"/>
              </a:rPr>
              <a:t>Landscape</a:t>
            </a:r>
            <a:endParaRPr lang="en-US" altLang="en-US" sz="2800" kern="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8950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97611" y="1610872"/>
            <a:ext cx="9908135"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None/>
              <a:tabLst/>
              <a:defRPr/>
            </a:pPr>
            <a:endParaRPr kumimoji="0" lang="en-US" altLang="en-US" sz="3200" b="0" i="0" u="none" strike="noStrike" kern="0" cap="none" spc="0" normalizeH="0" baseline="0" noProof="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graphicFrame>
        <p:nvGraphicFramePr>
          <p:cNvPr id="6" name="Table 5">
            <a:extLst>
              <a:ext uri="{FF2B5EF4-FFF2-40B4-BE49-F238E27FC236}">
                <a16:creationId xmlns:a16="http://schemas.microsoft.com/office/drawing/2014/main" id="{C7137B27-C0AB-3BD1-34CF-614976DAFEF8}"/>
              </a:ext>
            </a:extLst>
          </p:cNvPr>
          <p:cNvGraphicFramePr>
            <a:graphicFrameLocks noGrp="1"/>
          </p:cNvGraphicFramePr>
          <p:nvPr>
            <p:extLst>
              <p:ext uri="{D42A27DB-BD31-4B8C-83A1-F6EECF244321}">
                <p14:modId xmlns:p14="http://schemas.microsoft.com/office/powerpoint/2010/main" val="1632857936"/>
              </p:ext>
            </p:extLst>
          </p:nvPr>
        </p:nvGraphicFramePr>
        <p:xfrm>
          <a:off x="1752600" y="2153486"/>
          <a:ext cx="4897394" cy="3764373"/>
        </p:xfrm>
        <a:graphic>
          <a:graphicData uri="http://schemas.openxmlformats.org/drawingml/2006/table">
            <a:tbl>
              <a:tblPr/>
              <a:tblGrid>
                <a:gridCol w="1655431">
                  <a:extLst>
                    <a:ext uri="{9D8B030D-6E8A-4147-A177-3AD203B41FA5}">
                      <a16:colId xmlns:a16="http://schemas.microsoft.com/office/drawing/2014/main" val="2342134966"/>
                    </a:ext>
                  </a:extLst>
                </a:gridCol>
                <a:gridCol w="3241963">
                  <a:extLst>
                    <a:ext uri="{9D8B030D-6E8A-4147-A177-3AD203B41FA5}">
                      <a16:colId xmlns:a16="http://schemas.microsoft.com/office/drawing/2014/main" val="1595187696"/>
                    </a:ext>
                  </a:extLst>
                </a:gridCol>
              </a:tblGrid>
              <a:tr h="484780">
                <a:tc>
                  <a:txBody>
                    <a:bodyPr/>
                    <a:lstStyle/>
                    <a:p>
                      <a:pPr algn="l" fontAlgn="b"/>
                      <a:r>
                        <a:rPr lang="en-IN" sz="1600" b="1" i="0" u="none" strike="noStrike">
                          <a:solidFill>
                            <a:schemeClr val="bg1"/>
                          </a:solidFill>
                          <a:effectLst/>
                          <a:latin typeface="Arial" panose="020B0604020202020204" pitchFamily="34" charset="0"/>
                          <a:cs typeface="Arial" panose="020B0604020202020204" pitchFamily="34" charset="0"/>
                        </a:rPr>
                        <a:t> Variables</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tc>
                  <a:txBody>
                    <a:bodyPr/>
                    <a:lstStyle/>
                    <a:p>
                      <a:pPr algn="l" fontAlgn="b"/>
                      <a:r>
                        <a:rPr lang="en-IN" sz="1600" b="1" i="0" u="none" strike="noStrike">
                          <a:solidFill>
                            <a:schemeClr val="bg1"/>
                          </a:solidFill>
                          <a:effectLst/>
                          <a:latin typeface="Arial" panose="020B0604020202020204" pitchFamily="34" charset="0"/>
                          <a:cs typeface="Arial" panose="020B0604020202020204" pitchFamily="34" charset="0"/>
                        </a:rPr>
                        <a:t>    Possible Definition</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3418982421"/>
                  </a:ext>
                </a:extLst>
              </a:tr>
              <a:tr h="544453">
                <a:tc>
                  <a:txBody>
                    <a:bodyPr/>
                    <a:lstStyle/>
                    <a:p>
                      <a:pPr algn="l" fontAlgn="b"/>
                      <a:r>
                        <a:rPr lang="en-IN" sz="1600" b="1" i="0" u="none" strike="noStrike">
                          <a:solidFill>
                            <a:srgbClr val="002060"/>
                          </a:solidFill>
                          <a:effectLst/>
                          <a:latin typeface="Arial" panose="020B0604020202020204" pitchFamily="34" charset="0"/>
                          <a:cs typeface="Arial" panose="020B0604020202020204" pitchFamily="34" charset="0"/>
                        </a:rPr>
                        <a:t>Time Horizon</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indent="0" algn="l" fontAlgn="b"/>
                      <a:r>
                        <a:rPr lang="en-IN" sz="1600" b="0" i="0" u="none" strike="noStrike">
                          <a:solidFill>
                            <a:srgbClr val="002060"/>
                          </a:solidFill>
                          <a:effectLst/>
                          <a:latin typeface="Arial" panose="020B0604020202020204" pitchFamily="34" charset="0"/>
                          <a:cs typeface="Arial" panose="020B0604020202020204" pitchFamily="34" charset="0"/>
                        </a:rPr>
                        <a:t>One Year</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90126509"/>
                  </a:ext>
                </a:extLst>
              </a:tr>
              <a:tr h="578093">
                <a:tc>
                  <a:txBody>
                    <a:bodyPr/>
                    <a:lstStyle/>
                    <a:p>
                      <a:pPr algn="l" fontAlgn="b"/>
                      <a:r>
                        <a:rPr lang="en-IN" sz="1600" b="1" i="0" u="none" strike="noStrike">
                          <a:solidFill>
                            <a:srgbClr val="002060"/>
                          </a:solidFill>
                          <a:effectLst/>
                          <a:latin typeface="Arial" panose="020B0604020202020204" pitchFamily="34" charset="0"/>
                          <a:cs typeface="Arial" panose="020B0604020202020204" pitchFamily="34" charset="0"/>
                        </a:rPr>
                        <a:t>Measure of Risk</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indent="0" algn="l" fontAlgn="b"/>
                      <a:r>
                        <a:rPr lang="en-IN" sz="1600" b="0" i="0" u="none" strike="noStrike">
                          <a:solidFill>
                            <a:srgbClr val="002060"/>
                          </a:solidFill>
                          <a:effectLst/>
                          <a:latin typeface="Arial" panose="020B0604020202020204" pitchFamily="34" charset="0"/>
                          <a:cs typeface="Arial" panose="020B0604020202020204" pitchFamily="34" charset="0"/>
                        </a:rPr>
                        <a:t>Value at Risk (VaR) / </a:t>
                      </a:r>
                      <a:br>
                        <a:rPr lang="en-IN" sz="1600" b="0" i="0" u="none" strike="noStrike">
                          <a:solidFill>
                            <a:srgbClr val="002060"/>
                          </a:solidFill>
                          <a:effectLst/>
                          <a:latin typeface="Arial" panose="020B0604020202020204" pitchFamily="34" charset="0"/>
                          <a:cs typeface="Arial" panose="020B0604020202020204" pitchFamily="34" charset="0"/>
                        </a:rPr>
                      </a:br>
                      <a:r>
                        <a:rPr lang="en-IN" sz="1600" b="0" i="0" u="none" strike="noStrike">
                          <a:solidFill>
                            <a:srgbClr val="002060"/>
                          </a:solidFill>
                          <a:effectLst/>
                          <a:latin typeface="Arial" panose="020B0604020202020204" pitchFamily="34" charset="0"/>
                          <a:cs typeface="Arial" panose="020B0604020202020204" pitchFamily="34" charset="0"/>
                        </a:rPr>
                        <a:t>Tail – Value at Risk (T-VaR)</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3679916"/>
                  </a:ext>
                </a:extLst>
              </a:tr>
              <a:tr h="1000861">
                <a:tc>
                  <a:txBody>
                    <a:bodyPr/>
                    <a:lstStyle/>
                    <a:p>
                      <a:pPr algn="l" fontAlgn="b"/>
                      <a:r>
                        <a:rPr lang="en-IN" sz="1600" b="1" i="0" u="none" strike="noStrike">
                          <a:solidFill>
                            <a:srgbClr val="002060"/>
                          </a:solidFill>
                          <a:effectLst/>
                          <a:latin typeface="Arial" panose="020B0604020202020204" pitchFamily="34" charset="0"/>
                          <a:cs typeface="Arial" panose="020B0604020202020204" pitchFamily="34" charset="0"/>
                        </a:rPr>
                        <a:t>Quantification                  Methodology</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indent="0" algn="l" fontAlgn="b"/>
                      <a:r>
                        <a:rPr lang="en-IN" sz="1600" b="0" i="0" u="none" strike="noStrike">
                          <a:solidFill>
                            <a:srgbClr val="002060"/>
                          </a:solidFill>
                          <a:effectLst/>
                          <a:latin typeface="Arial" panose="020B0604020202020204" pitchFamily="34" charset="0"/>
                          <a:cs typeface="Arial" panose="020B0604020202020204" pitchFamily="34" charset="0"/>
                        </a:rPr>
                        <a:t>Standard (Market) calibration / Internal Model</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0556181"/>
                  </a:ext>
                </a:extLst>
              </a:tr>
              <a:tr h="578093">
                <a:tc>
                  <a:txBody>
                    <a:bodyPr/>
                    <a:lstStyle/>
                    <a:p>
                      <a:pPr algn="l" fontAlgn="b"/>
                      <a:r>
                        <a:rPr lang="en-IN" sz="1600" b="1" i="0" u="none" strike="noStrike">
                          <a:solidFill>
                            <a:srgbClr val="002060"/>
                          </a:solidFill>
                          <a:effectLst/>
                          <a:latin typeface="Arial" panose="020B0604020202020204" pitchFamily="34" charset="0"/>
                          <a:cs typeface="Arial" panose="020B0604020202020204" pitchFamily="34" charset="0"/>
                        </a:rPr>
                        <a:t>Statistical</a:t>
                      </a:r>
                    </a:p>
                    <a:p>
                      <a:pPr algn="l" fontAlgn="b"/>
                      <a:r>
                        <a:rPr lang="en-IN" sz="1600" b="1" i="0" u="none" strike="noStrike">
                          <a:solidFill>
                            <a:srgbClr val="002060"/>
                          </a:solidFill>
                          <a:effectLst/>
                          <a:latin typeface="Arial" panose="020B0604020202020204" pitchFamily="34" charset="0"/>
                          <a:cs typeface="Arial" panose="020B0604020202020204" pitchFamily="34" charset="0"/>
                        </a:rPr>
                        <a:t>Correlations</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indent="0" algn="l" fontAlgn="b"/>
                      <a:r>
                        <a:rPr lang="en-IN" sz="1600" b="0" i="0" u="none" strike="noStrike">
                          <a:solidFill>
                            <a:srgbClr val="002060"/>
                          </a:solidFill>
                          <a:effectLst/>
                          <a:latin typeface="Arial" panose="020B0604020202020204" pitchFamily="34" charset="0"/>
                          <a:cs typeface="Arial" panose="020B0604020202020204" pitchFamily="34" charset="0"/>
                        </a:rPr>
                        <a:t>Specified / Internal calibration</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79090150"/>
                  </a:ext>
                </a:extLst>
              </a:tr>
              <a:tr h="578093">
                <a:tc>
                  <a:txBody>
                    <a:bodyPr/>
                    <a:lstStyle/>
                    <a:p>
                      <a:pPr algn="l" fontAlgn="b"/>
                      <a:r>
                        <a:rPr lang="en-IN" sz="1600" b="1" i="0" u="none" strike="noStrike">
                          <a:solidFill>
                            <a:srgbClr val="002060"/>
                          </a:solidFill>
                          <a:effectLst/>
                          <a:latin typeface="Arial" panose="020B0604020202020204" pitchFamily="34" charset="0"/>
                          <a:cs typeface="Arial" panose="020B0604020202020204" pitchFamily="34" charset="0"/>
                        </a:rPr>
                        <a:t>Target level of</a:t>
                      </a:r>
                    </a:p>
                    <a:p>
                      <a:pPr algn="l" fontAlgn="b"/>
                      <a:r>
                        <a:rPr lang="en-IN" sz="1600" b="1" i="0" u="none" strike="noStrike">
                          <a:solidFill>
                            <a:srgbClr val="002060"/>
                          </a:solidFill>
                          <a:effectLst/>
                          <a:latin typeface="Arial" panose="020B0604020202020204" pitchFamily="34" charset="0"/>
                          <a:cs typeface="Arial" panose="020B0604020202020204" pitchFamily="34" charset="0"/>
                        </a:rPr>
                        <a:t>Security </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indent="0" algn="l" fontAlgn="b"/>
                      <a:r>
                        <a:rPr lang="en-IN" sz="1600" b="0" i="0" u="none" strike="noStrike" dirty="0">
                          <a:solidFill>
                            <a:srgbClr val="002060"/>
                          </a:solidFill>
                          <a:effectLst/>
                          <a:latin typeface="Arial" panose="020B0604020202020204" pitchFamily="34" charset="0"/>
                          <a:cs typeface="Arial" panose="020B0604020202020204" pitchFamily="34" charset="0"/>
                        </a:rPr>
                        <a:t>99.5% / 99.6% / 99.8% and so on</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708453"/>
                  </a:ext>
                </a:extLst>
              </a:tr>
            </a:tbl>
          </a:graphicData>
        </a:graphic>
      </p:graphicFrame>
      <p:sp>
        <p:nvSpPr>
          <p:cNvPr id="9" name="Rectangle 8">
            <a:extLst>
              <a:ext uri="{FF2B5EF4-FFF2-40B4-BE49-F238E27FC236}">
                <a16:creationId xmlns:a16="http://schemas.microsoft.com/office/drawing/2014/main" id="{86E921E3-245B-2E36-8080-8019A1F6E43A}"/>
              </a:ext>
            </a:extLst>
          </p:cNvPr>
          <p:cNvSpPr/>
          <p:nvPr/>
        </p:nvSpPr>
        <p:spPr>
          <a:xfrm>
            <a:off x="1752600" y="1570509"/>
            <a:ext cx="4897394" cy="387591"/>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algn="ctr" defTabSz="914285" eaLnBrk="1" fontAlgn="auto" latinLnBrk="0" hangingPunct="1">
              <a:lnSpc>
                <a:spcPct val="100000"/>
              </a:lnSpc>
              <a:spcBef>
                <a:spcPts val="0"/>
              </a:spcBef>
              <a:spcAft>
                <a:spcPts val="0"/>
              </a:spcAft>
              <a:buClrTx/>
              <a:buSzTx/>
              <a:buFontTx/>
              <a:buNone/>
              <a:tabLst/>
              <a:defRPr/>
            </a:pPr>
            <a:r>
              <a:rPr lang="en-US" sz="1600" b="1" kern="0">
                <a:solidFill>
                  <a:srgbClr val="FFFFFF"/>
                </a:solidFill>
                <a:latin typeface="Arial"/>
                <a:cs typeface="Arial"/>
              </a:rPr>
              <a:t>Key Decision Variables</a:t>
            </a:r>
            <a:endParaRPr kumimoji="0" lang="en-IN" sz="1400" b="1"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0527F08B-F52E-9DD7-7064-E3038014DC26}"/>
              </a:ext>
            </a:extLst>
          </p:cNvPr>
          <p:cNvSpPr/>
          <p:nvPr/>
        </p:nvSpPr>
        <p:spPr>
          <a:xfrm>
            <a:off x="6951678" y="1570509"/>
            <a:ext cx="4488988" cy="386749"/>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algn="ctr" defTabSz="914285"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srgbClr val="FFFFFF"/>
                </a:solidFill>
                <a:effectLst/>
                <a:uLnTx/>
                <a:uFillTx/>
                <a:latin typeface="Arial"/>
                <a:cs typeface="Arial"/>
              </a:rPr>
              <a:t>Types of Risk</a:t>
            </a:r>
            <a:r>
              <a:rPr lang="en-US" sz="1600" b="1" kern="0">
                <a:solidFill>
                  <a:srgbClr val="FFFFFF"/>
                </a:solidFill>
                <a:latin typeface="Arial"/>
                <a:cs typeface="Arial"/>
              </a:rPr>
              <a:t> Considered</a:t>
            </a:r>
            <a:endParaRPr kumimoji="0" lang="en-IN" sz="1600" b="1"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B6E51A8F-423B-F76D-2DD5-7839486E76CE}"/>
              </a:ext>
            </a:extLst>
          </p:cNvPr>
          <p:cNvSpPr txBox="1"/>
          <p:nvPr/>
        </p:nvSpPr>
        <p:spPr>
          <a:xfrm>
            <a:off x="6963508" y="2250605"/>
            <a:ext cx="4897394" cy="4445617"/>
          </a:xfrm>
          <a:prstGeom prst="rect">
            <a:avLst/>
          </a:prstGeom>
          <a:noFill/>
        </p:spPr>
        <p:txBody>
          <a:bodyPr wrap="square" rtlCol="0">
            <a:spAutoFit/>
          </a:bodyPr>
          <a:lstStyle/>
          <a:p>
            <a:endParaRPr lang="en-US"/>
          </a:p>
          <a:p>
            <a:pPr marL="285750" indent="-285750">
              <a:buFont typeface="Arial" panose="020B0604020202020204" pitchFamily="34" charset="0"/>
              <a:buChar char="•"/>
            </a:pPr>
            <a:r>
              <a:rPr lang="en-US" sz="1600" b="1">
                <a:solidFill>
                  <a:srgbClr val="002060"/>
                </a:solidFill>
                <a:latin typeface="Arial" panose="020B0604020202020204" pitchFamily="34" charset="0"/>
                <a:cs typeface="Arial" panose="020B0604020202020204" pitchFamily="34" charset="0"/>
              </a:rPr>
              <a:t>Premium Risk</a:t>
            </a:r>
          </a:p>
          <a:p>
            <a:pPr marL="285750" indent="-285750">
              <a:buFont typeface="Arial" panose="020B0604020202020204" pitchFamily="34" charset="0"/>
              <a:buChar char="•"/>
            </a:pPr>
            <a:r>
              <a:rPr lang="en-US" sz="1600" b="1">
                <a:solidFill>
                  <a:srgbClr val="002060"/>
                </a:solidFill>
                <a:latin typeface="Arial" panose="020B0604020202020204" pitchFamily="34" charset="0"/>
                <a:cs typeface="Arial" panose="020B0604020202020204" pitchFamily="34" charset="0"/>
              </a:rPr>
              <a:t>Reserve Risk</a:t>
            </a:r>
          </a:p>
          <a:p>
            <a:pPr marL="285750" indent="-285750">
              <a:buFont typeface="Arial" panose="020B0604020202020204" pitchFamily="34" charset="0"/>
              <a:buChar char="•"/>
            </a:pPr>
            <a:r>
              <a:rPr lang="en-US" sz="1600" b="1">
                <a:solidFill>
                  <a:srgbClr val="002060"/>
                </a:solidFill>
                <a:latin typeface="Arial" panose="020B0604020202020204" pitchFamily="34" charset="0"/>
                <a:cs typeface="Arial" panose="020B0604020202020204" pitchFamily="34" charset="0"/>
              </a:rPr>
              <a:t>Catastrophe Risk</a:t>
            </a:r>
          </a:p>
          <a:p>
            <a:pPr marL="285750" indent="-285750">
              <a:buFont typeface="Arial" panose="020B0604020202020204" pitchFamily="34" charset="0"/>
              <a:buChar char="•"/>
            </a:pPr>
            <a:endParaRPr lang="en-US" sz="1600" b="1">
              <a:latin typeface="Arial" panose="020B0604020202020204" pitchFamily="34" charset="0"/>
              <a:cs typeface="Arial" panose="020B0604020202020204" pitchFamily="34" charset="0"/>
            </a:endParaRPr>
          </a:p>
          <a:p>
            <a:endParaRPr lang="en-US" sz="1600" b="1">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b="1">
                <a:solidFill>
                  <a:srgbClr val="002060"/>
                </a:solidFill>
                <a:latin typeface="Arial" panose="020B0604020202020204" pitchFamily="34" charset="0"/>
                <a:cs typeface="Arial" panose="020B0604020202020204" pitchFamily="34" charset="0"/>
              </a:rPr>
              <a:t>Interest Rate Risk</a:t>
            </a:r>
          </a:p>
          <a:p>
            <a:pPr marL="285750" indent="-285750">
              <a:buFont typeface="Arial" panose="020B0604020202020204" pitchFamily="34" charset="0"/>
              <a:buChar char="•"/>
            </a:pPr>
            <a:r>
              <a:rPr lang="en-US" sz="1600" b="1">
                <a:solidFill>
                  <a:srgbClr val="002060"/>
                </a:solidFill>
                <a:latin typeface="Arial" panose="020B0604020202020204" pitchFamily="34" charset="0"/>
                <a:cs typeface="Arial" panose="020B0604020202020204" pitchFamily="34" charset="0"/>
              </a:rPr>
              <a:t>Currency Risk</a:t>
            </a:r>
          </a:p>
          <a:p>
            <a:pPr marL="285750" indent="-285750">
              <a:buFont typeface="Arial" panose="020B0604020202020204" pitchFamily="34" charset="0"/>
              <a:buChar char="•"/>
            </a:pPr>
            <a:r>
              <a:rPr lang="en-US" sz="1600" b="1">
                <a:solidFill>
                  <a:srgbClr val="002060"/>
                </a:solidFill>
                <a:latin typeface="Arial" panose="020B0604020202020204" pitchFamily="34" charset="0"/>
                <a:cs typeface="Arial" panose="020B0604020202020204" pitchFamily="34" charset="0"/>
              </a:rPr>
              <a:t>Other Market Risks</a:t>
            </a:r>
          </a:p>
          <a:p>
            <a:pPr marL="285750" indent="-285750">
              <a:buFont typeface="Arial" panose="020B0604020202020204" pitchFamily="34" charset="0"/>
              <a:buChar char="•"/>
            </a:pPr>
            <a:endParaRPr lang="en-US" sz="1600" b="1">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600" b="1">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b="1">
                <a:solidFill>
                  <a:srgbClr val="002060"/>
                </a:solidFill>
                <a:latin typeface="Arial" panose="020B0604020202020204" pitchFamily="34" charset="0"/>
                <a:cs typeface="Arial" panose="020B0604020202020204" pitchFamily="34" charset="0"/>
              </a:rPr>
              <a:t>Credit Risk</a:t>
            </a:r>
          </a:p>
          <a:p>
            <a:pPr marL="285750" indent="-285750">
              <a:buFont typeface="Arial" panose="020B0604020202020204" pitchFamily="34" charset="0"/>
              <a:buChar char="•"/>
            </a:pPr>
            <a:r>
              <a:rPr lang="en-US" sz="1600" b="1">
                <a:solidFill>
                  <a:srgbClr val="002060"/>
                </a:solidFill>
                <a:latin typeface="Arial" panose="020B0604020202020204" pitchFamily="34" charset="0"/>
                <a:cs typeface="Arial" panose="020B0604020202020204" pitchFamily="34" charset="0"/>
              </a:rPr>
              <a:t>Expense Risk</a:t>
            </a:r>
          </a:p>
          <a:p>
            <a:pPr marL="285750" indent="-285750">
              <a:buFont typeface="Arial" panose="020B0604020202020204" pitchFamily="34" charset="0"/>
              <a:buChar char="•"/>
            </a:pPr>
            <a:r>
              <a:rPr lang="en-US" sz="1600" b="1">
                <a:solidFill>
                  <a:srgbClr val="002060"/>
                </a:solidFill>
                <a:latin typeface="Arial" panose="020B0604020202020204" pitchFamily="34" charset="0"/>
                <a:cs typeface="Arial" panose="020B0604020202020204" pitchFamily="34" charset="0"/>
              </a:rPr>
              <a:t>Liquidity Risk</a:t>
            </a:r>
          </a:p>
          <a:p>
            <a:pPr marL="285750" indent="-285750">
              <a:buFont typeface="Arial" panose="020B0604020202020204" pitchFamily="34" charset="0"/>
              <a:buChar char="•"/>
            </a:pPr>
            <a:r>
              <a:rPr lang="en-US" sz="1600" b="1">
                <a:solidFill>
                  <a:srgbClr val="002060"/>
                </a:solidFill>
                <a:latin typeface="Arial" panose="020B0604020202020204" pitchFamily="34" charset="0"/>
                <a:cs typeface="Arial" panose="020B0604020202020204" pitchFamily="34" charset="0"/>
              </a:rPr>
              <a:t>Operational Risk</a:t>
            </a:r>
          </a:p>
          <a:p>
            <a:endParaRPr lang="en-US"/>
          </a:p>
          <a:p>
            <a:endParaRPr lang="en-IN"/>
          </a:p>
        </p:txBody>
      </p:sp>
      <p:sp>
        <p:nvSpPr>
          <p:cNvPr id="14" name="Rectangle 13">
            <a:extLst>
              <a:ext uri="{FF2B5EF4-FFF2-40B4-BE49-F238E27FC236}">
                <a16:creationId xmlns:a16="http://schemas.microsoft.com/office/drawing/2014/main" id="{EAA3C012-6B49-862C-2C63-618E7DA4FD34}"/>
              </a:ext>
            </a:extLst>
          </p:cNvPr>
          <p:cNvSpPr/>
          <p:nvPr/>
        </p:nvSpPr>
        <p:spPr>
          <a:xfrm>
            <a:off x="6951678" y="2126998"/>
            <a:ext cx="4488988"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lang="en-US" sz="1600" b="1" kern="0">
                <a:solidFill>
                  <a:srgbClr val="FFFFFF"/>
                </a:solidFill>
                <a:latin typeface="Arial" panose="020B0604020202020204" pitchFamily="34" charset="0"/>
                <a:cs typeface="Arial" panose="020B0604020202020204" pitchFamily="34" charset="0"/>
              </a:rPr>
              <a:t>Underwriting Risk</a:t>
            </a:r>
            <a:endParaRPr kumimoji="0" lang="en-IN" sz="1600" b="1"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8E3CE24E-5073-D145-1BD0-3A4E9BD9C4FD}"/>
              </a:ext>
            </a:extLst>
          </p:cNvPr>
          <p:cNvSpPr/>
          <p:nvPr/>
        </p:nvSpPr>
        <p:spPr>
          <a:xfrm>
            <a:off x="6951678" y="3355143"/>
            <a:ext cx="4488988"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rPr>
              <a:t>Market Risk</a:t>
            </a:r>
            <a:endParaRPr kumimoji="0" lang="en-IN" sz="1600" b="1"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FE9620D3-1C20-417C-9953-FE48417CF9D7}"/>
              </a:ext>
            </a:extLst>
          </p:cNvPr>
          <p:cNvSpPr/>
          <p:nvPr/>
        </p:nvSpPr>
        <p:spPr>
          <a:xfrm>
            <a:off x="6951678" y="4590322"/>
            <a:ext cx="4488988" cy="368796"/>
          </a:xfrm>
          <a:prstGeom prst="rect">
            <a:avLst/>
          </a:prstGeom>
          <a:solidFill>
            <a:srgbClr val="053C6D"/>
          </a:solidFill>
          <a:ln w="12700" cap="flat" cmpd="sng" algn="ctr">
            <a:noFill/>
            <a:prstDash val="solid"/>
            <a:miter lim="800000"/>
          </a:ln>
          <a:effectLst/>
        </p:spPr>
        <p:txBody>
          <a:bodyPr lIns="91440" tIns="45720" rIns="91440" bIns="45720" rtlCol="0" anchor="ctr"/>
          <a:lstStyle/>
          <a:p>
            <a:pPr marL="0" marR="0" lvl="0" indent="0" defTabSz="914285" eaLnBrk="1" fontAlgn="auto" latinLnBrk="0" hangingPunct="1">
              <a:lnSpc>
                <a:spcPct val="100000"/>
              </a:lnSpc>
              <a:spcBef>
                <a:spcPts val="0"/>
              </a:spcBef>
              <a:spcAft>
                <a:spcPts val="0"/>
              </a:spcAft>
              <a:buClrTx/>
              <a:buSzTx/>
              <a:buFontTx/>
              <a:buNone/>
              <a:tabLst/>
              <a:defRPr/>
            </a:pPr>
            <a:r>
              <a:rPr lang="en-US" sz="1600" b="1" kern="0">
                <a:solidFill>
                  <a:srgbClr val="FFFFFF"/>
                </a:solidFill>
                <a:latin typeface="Arial" panose="020B0604020202020204" pitchFamily="34" charset="0"/>
                <a:cs typeface="Arial" panose="020B0604020202020204" pitchFamily="34" charset="0"/>
              </a:rPr>
              <a:t>Other Risks</a:t>
            </a:r>
            <a:endParaRPr kumimoji="0" lang="en-IN" sz="1600" b="1"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8" name="Rectangle 2">
            <a:extLst>
              <a:ext uri="{FF2B5EF4-FFF2-40B4-BE49-F238E27FC236}">
                <a16:creationId xmlns:a16="http://schemas.microsoft.com/office/drawing/2014/main" id="{440BFCD7-C45D-FD77-D9FE-29C58984FD8A}"/>
              </a:ext>
            </a:extLst>
          </p:cNvPr>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(RBC)</a:t>
            </a:r>
          </a:p>
          <a:p>
            <a:pPr algn="l"/>
            <a:r>
              <a:rPr lang="en-US" sz="2800">
                <a:solidFill>
                  <a:srgbClr val="002060"/>
                </a:solidFill>
                <a:latin typeface="Arial" panose="020B0604020202020204" pitchFamily="34" charset="0"/>
                <a:cs typeface="Arial" panose="020B0604020202020204" pitchFamily="34" charset="0"/>
              </a:rPr>
              <a:t>Key Decision Variable and Drivers</a:t>
            </a:r>
            <a:endParaRPr lang="en-US" altLang="en-US" sz="2800" kern="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875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43802"/>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2343150" y="1505987"/>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None/>
              <a:tabLst/>
              <a:defRPr/>
            </a:pPr>
            <a:endParaRPr kumimoji="0" lang="en-US" altLang="en-US" sz="3200" b="0" i="0" u="none" strike="noStrike" kern="0" cap="none" spc="0" normalizeH="0" baseline="0" noProof="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graphicFrame>
        <p:nvGraphicFramePr>
          <p:cNvPr id="6" name="Table 5">
            <a:extLst>
              <a:ext uri="{FF2B5EF4-FFF2-40B4-BE49-F238E27FC236}">
                <a16:creationId xmlns:a16="http://schemas.microsoft.com/office/drawing/2014/main" id="{F9FF1555-FEA2-01FB-4F6B-AC434E267036}"/>
              </a:ext>
            </a:extLst>
          </p:cNvPr>
          <p:cNvGraphicFramePr>
            <a:graphicFrameLocks noGrp="1"/>
          </p:cNvGraphicFramePr>
          <p:nvPr>
            <p:extLst>
              <p:ext uri="{D42A27DB-BD31-4B8C-83A1-F6EECF244321}">
                <p14:modId xmlns:p14="http://schemas.microsoft.com/office/powerpoint/2010/main" val="2022456647"/>
              </p:ext>
            </p:extLst>
          </p:nvPr>
        </p:nvGraphicFramePr>
        <p:xfrm>
          <a:off x="1828800" y="1303363"/>
          <a:ext cx="9939901" cy="5479584"/>
        </p:xfrm>
        <a:graphic>
          <a:graphicData uri="http://schemas.openxmlformats.org/drawingml/2006/table">
            <a:tbl>
              <a:tblPr firstRow="1" bandRow="1">
                <a:tableStyleId>{1FECB4D8-DB02-4DC6-A0A2-4F2EBAE1DC90}</a:tableStyleId>
              </a:tblPr>
              <a:tblGrid>
                <a:gridCol w="2029379">
                  <a:extLst>
                    <a:ext uri="{9D8B030D-6E8A-4147-A177-3AD203B41FA5}">
                      <a16:colId xmlns:a16="http://schemas.microsoft.com/office/drawing/2014/main" val="389286843"/>
                    </a:ext>
                  </a:extLst>
                </a:gridCol>
                <a:gridCol w="7910522">
                  <a:extLst>
                    <a:ext uri="{9D8B030D-6E8A-4147-A177-3AD203B41FA5}">
                      <a16:colId xmlns:a16="http://schemas.microsoft.com/office/drawing/2014/main" val="1214325075"/>
                    </a:ext>
                  </a:extLst>
                </a:gridCol>
              </a:tblGrid>
              <a:tr h="315482">
                <a:tc>
                  <a:txBody>
                    <a:bodyPr/>
                    <a:lstStyle/>
                    <a:p>
                      <a:r>
                        <a:rPr lang="en-US" sz="1600" b="1">
                          <a:solidFill>
                            <a:schemeClr val="bg1"/>
                          </a:solidFill>
                          <a:latin typeface="Arial" panose="020B0604020202020204" pitchFamily="34" charset="0"/>
                          <a:cs typeface="Arial" panose="020B0604020202020204" pitchFamily="34" charset="0"/>
                        </a:rPr>
                        <a:t>Types of Risk </a:t>
                      </a:r>
                      <a:endParaRPr lang="en-IN" sz="1600" b="1" i="1">
                        <a:solidFill>
                          <a:schemeClr val="bg1"/>
                        </a:solidFill>
                        <a:latin typeface="Arial" panose="020B0604020202020204" pitchFamily="34" charset="0"/>
                        <a:cs typeface="Arial" panose="020B0604020202020204" pitchFamily="34" charset="0"/>
                      </a:endParaRPr>
                    </a:p>
                  </a:txBody>
                  <a:tcPr anchor="ctr">
                    <a:lnL w="12700" cmpd="sng">
                      <a:noFill/>
                    </a:lnL>
                    <a:lnR>
                      <a:noFill/>
                    </a:lnR>
                    <a:lnT w="12700" cmpd="sng">
                      <a:noFill/>
                    </a:lnT>
                    <a:lnB w="12700" cmpd="sng">
                      <a:noFill/>
                    </a:lnB>
                    <a:lnTlToBr w="12700" cmpd="sng">
                      <a:noFill/>
                      <a:prstDash val="solid"/>
                    </a:lnTlToBr>
                    <a:lnBlToTr w="12700" cmpd="sng">
                      <a:noFill/>
                      <a:prstDash val="solid"/>
                    </a:lnBlToTr>
                    <a:solidFill>
                      <a:srgbClr val="053C6D"/>
                    </a:solidFill>
                  </a:tcPr>
                </a:tc>
                <a:tc>
                  <a:txBody>
                    <a:bodyPr/>
                    <a:lstStyle/>
                    <a:p>
                      <a:r>
                        <a:rPr lang="en-US" sz="1600" b="1">
                          <a:solidFill>
                            <a:schemeClr val="bg1"/>
                          </a:solidFill>
                          <a:latin typeface="Arial" panose="020B0604020202020204" pitchFamily="34" charset="0"/>
                          <a:cs typeface="Arial" panose="020B0604020202020204" pitchFamily="34" charset="0"/>
                        </a:rPr>
                        <a:t>Accounts for the following</a:t>
                      </a:r>
                      <a:endParaRPr lang="en-IN" sz="1600" b="1" i="1">
                        <a:solidFill>
                          <a:schemeClr val="bg1"/>
                        </a:solidFill>
                        <a:latin typeface="Arial" panose="020B0604020202020204" pitchFamily="34" charset="0"/>
                        <a:cs typeface="Arial" panose="020B0604020202020204" pitchFamily="34" charset="0"/>
                      </a:endParaRP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1993210840"/>
                  </a:ext>
                </a:extLst>
              </a:tr>
              <a:tr h="289191">
                <a:tc>
                  <a:txBody>
                    <a:bodyPr/>
                    <a:lstStyle/>
                    <a:p>
                      <a:pPr algn="l"/>
                      <a:r>
                        <a:rPr lang="en-US" sz="1600" b="1">
                          <a:solidFill>
                            <a:srgbClr val="053C6D"/>
                          </a:solidFill>
                          <a:latin typeface="Arial" panose="020B0604020202020204" pitchFamily="34" charset="0"/>
                          <a:cs typeface="Arial" panose="020B0604020202020204" pitchFamily="34" charset="0"/>
                        </a:rPr>
                        <a:t>Reserve Risk</a:t>
                      </a:r>
                    </a:p>
                  </a:txBody>
                  <a:tcPr anchor="ctr">
                    <a:lnL w="12700" cmpd="sng">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600" kern="1200">
                          <a:solidFill>
                            <a:srgbClr val="002060"/>
                          </a:solidFill>
                          <a:latin typeface="Arial" panose="020B0604020202020204" pitchFamily="34" charset="0"/>
                          <a:ea typeface="+mn-ea"/>
                          <a:cs typeface="Arial" panose="020B0604020202020204" pitchFamily="34" charset="0"/>
                        </a:rPr>
                        <a:t>Risk of under-valuation (over-valuation) of liabilities against earned exposure.</a:t>
                      </a:r>
                      <a:endParaRPr lang="en-IN" sz="1600" kern="1200">
                        <a:solidFill>
                          <a:srgbClr val="002060"/>
                        </a:solidFill>
                        <a:latin typeface="Arial" panose="020B0604020202020204" pitchFamily="34" charset="0"/>
                        <a:ea typeface="+mn-ea"/>
                        <a:cs typeface="Arial" panose="020B0604020202020204" pitchFamily="34" charset="0"/>
                      </a:endParaRPr>
                    </a:p>
                  </a:txBody>
                  <a:tcPr anchor="ctr">
                    <a:lnL>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2185347"/>
                  </a:ext>
                </a:extLst>
              </a:tr>
              <a:tr h="289191">
                <a:tc>
                  <a:txBody>
                    <a:bodyPr/>
                    <a:lstStyle/>
                    <a:p>
                      <a:pPr algn="l"/>
                      <a:r>
                        <a:rPr lang="en-US" sz="1600" b="1">
                          <a:solidFill>
                            <a:srgbClr val="053C6D"/>
                          </a:solidFill>
                          <a:latin typeface="Arial" panose="020B0604020202020204" pitchFamily="34" charset="0"/>
                          <a:cs typeface="Arial" panose="020B0604020202020204" pitchFamily="34" charset="0"/>
                        </a:rPr>
                        <a:t>Premium Risk</a:t>
                      </a:r>
                    </a:p>
                  </a:txBody>
                  <a:tcPr anchor="ctr">
                    <a:lnL w="12700" cmpd="sng">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600" kern="1200" dirty="0">
                          <a:solidFill>
                            <a:srgbClr val="002060"/>
                          </a:solidFill>
                          <a:latin typeface="Arial" panose="020B0604020202020204" pitchFamily="34" charset="0"/>
                          <a:ea typeface="+mn-ea"/>
                          <a:cs typeface="Arial" panose="020B0604020202020204" pitchFamily="34" charset="0"/>
                        </a:rPr>
                        <a:t>Risk arising against premium from unearned/future business inadequate to cover claims and expenses because of inadequate prices. </a:t>
                      </a:r>
                      <a:endParaRPr lang="en-IN" sz="1600" kern="1200" dirty="0">
                        <a:solidFill>
                          <a:srgbClr val="002060"/>
                        </a:solidFill>
                        <a:latin typeface="Arial" panose="020B0604020202020204" pitchFamily="34" charset="0"/>
                        <a:ea typeface="+mn-ea"/>
                        <a:cs typeface="Arial" panose="020B0604020202020204" pitchFamily="34" charset="0"/>
                      </a:endParaRPr>
                    </a:p>
                  </a:txBody>
                  <a:tcPr anchor="ctr">
                    <a:lnL>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8261822"/>
                  </a:ext>
                </a:extLst>
              </a:tr>
              <a:tr h="289191">
                <a:tc>
                  <a:txBody>
                    <a:bodyPr/>
                    <a:lstStyle/>
                    <a:p>
                      <a:pPr algn="l"/>
                      <a:r>
                        <a:rPr lang="en-US" sz="1600" b="1">
                          <a:solidFill>
                            <a:srgbClr val="053C6D"/>
                          </a:solidFill>
                          <a:latin typeface="Arial" panose="020B0604020202020204" pitchFamily="34" charset="0"/>
                          <a:cs typeface="Arial" panose="020B0604020202020204" pitchFamily="34" charset="0"/>
                        </a:rPr>
                        <a:t>Catastrophic Risk </a:t>
                      </a:r>
                      <a:endParaRPr lang="en-IN" sz="1600" b="1">
                        <a:solidFill>
                          <a:srgbClr val="053C6D"/>
                        </a:solidFill>
                        <a:latin typeface="Arial" panose="020B0604020202020204" pitchFamily="34" charset="0"/>
                        <a:cs typeface="Arial" panose="020B0604020202020204" pitchFamily="34" charset="0"/>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600">
                          <a:solidFill>
                            <a:srgbClr val="002060"/>
                          </a:solidFill>
                          <a:latin typeface="Arial" panose="020B0604020202020204" pitchFamily="34" charset="0"/>
                          <a:cs typeface="Arial" panose="020B0604020202020204" pitchFamily="34" charset="0"/>
                        </a:rPr>
                        <a:t>Risks arising from natural disasters (low probability &amp; high-cost events).</a:t>
                      </a:r>
                      <a:endParaRPr lang="en-IN" sz="1600">
                        <a:solidFill>
                          <a:srgbClr val="002060"/>
                        </a:solidFill>
                        <a:latin typeface="Arial" panose="020B0604020202020204" pitchFamily="34" charset="0"/>
                        <a:cs typeface="Arial" panose="020B0604020202020204" pitchFamily="34" charset="0"/>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5565674"/>
                  </a:ext>
                </a:extLst>
              </a:tr>
              <a:tr h="117826">
                <a:tc>
                  <a:txBody>
                    <a:bodyPr/>
                    <a:lstStyle/>
                    <a:p>
                      <a:pPr algn="l"/>
                      <a:r>
                        <a:rPr lang="en-US" sz="1600" b="1">
                          <a:solidFill>
                            <a:srgbClr val="053C6D"/>
                          </a:solidFill>
                          <a:latin typeface="Arial" panose="020B0604020202020204" pitchFamily="34" charset="0"/>
                          <a:cs typeface="Arial" panose="020B0604020202020204" pitchFamily="34" charset="0"/>
                        </a:rPr>
                        <a:t>Interest Rate Risk</a:t>
                      </a:r>
                      <a:endParaRPr lang="en-IN" sz="1600" b="1">
                        <a:solidFill>
                          <a:srgbClr val="053C6D"/>
                        </a:solidFill>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600">
                          <a:solidFill>
                            <a:srgbClr val="002060"/>
                          </a:solidFill>
                          <a:latin typeface="Arial" panose="020B0604020202020204" pitchFamily="34" charset="0"/>
                          <a:cs typeface="Arial" panose="020B0604020202020204" pitchFamily="34" charset="0"/>
                        </a:rPr>
                        <a:t>Exposure to uncertainty in market value of assets &amp; liabilities based on the change in interest rates. </a:t>
                      </a:r>
                      <a:endParaRPr lang="en-IN" sz="1600">
                        <a:solidFill>
                          <a:srgbClr val="002060"/>
                        </a:solidFill>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238488437"/>
                  </a:ext>
                </a:extLst>
              </a:tr>
              <a:tr h="499512">
                <a:tc>
                  <a:txBody>
                    <a:bodyPr/>
                    <a:lstStyle/>
                    <a:p>
                      <a:pPr algn="l"/>
                      <a:r>
                        <a:rPr lang="en-US" sz="1600" b="1">
                          <a:solidFill>
                            <a:srgbClr val="053C6D"/>
                          </a:solidFill>
                          <a:latin typeface="Arial" panose="020B0604020202020204" pitchFamily="34" charset="0"/>
                          <a:cs typeface="Arial" panose="020B0604020202020204" pitchFamily="34" charset="0"/>
                        </a:rPr>
                        <a:t>Currency Risk</a:t>
                      </a:r>
                      <a:endParaRPr lang="en-IN" sz="1600" b="1">
                        <a:solidFill>
                          <a:srgbClr val="053C6D"/>
                        </a:solidFill>
                        <a:latin typeface="Arial" panose="020B0604020202020204" pitchFamily="34" charset="0"/>
                        <a:cs typeface="Arial" panose="020B0604020202020204" pitchFamily="34" charset="0"/>
                      </a:endParaRPr>
                    </a:p>
                  </a:txBody>
                  <a:tcPr anchor="ctr">
                    <a:solidFill>
                      <a:schemeClr val="bg1"/>
                    </a:solidFill>
                  </a:tcPr>
                </a:tc>
                <a:tc>
                  <a:txBody>
                    <a:bodyPr/>
                    <a:lstStyle/>
                    <a:p>
                      <a:pPr algn="l"/>
                      <a:r>
                        <a:rPr lang="en-US" sz="1600">
                          <a:solidFill>
                            <a:srgbClr val="002060"/>
                          </a:solidFill>
                          <a:latin typeface="Arial" panose="020B0604020202020204" pitchFamily="34" charset="0"/>
                          <a:cs typeface="Arial" panose="020B0604020202020204" pitchFamily="34" charset="0"/>
                        </a:rPr>
                        <a:t>Uncertainty arising in the business operations due to the change in exchange rates. </a:t>
                      </a:r>
                      <a:endParaRPr lang="en-IN" sz="1600">
                        <a:solidFill>
                          <a:srgbClr val="002060"/>
                        </a:solidFill>
                        <a:latin typeface="Arial" panose="020B0604020202020204" pitchFamily="34" charset="0"/>
                        <a:cs typeface="Arial" panose="020B0604020202020204" pitchFamily="34" charset="0"/>
                      </a:endParaRPr>
                    </a:p>
                  </a:txBody>
                  <a:tcPr anchor="ctr">
                    <a:solidFill>
                      <a:schemeClr val="bg1"/>
                    </a:solidFill>
                  </a:tcPr>
                </a:tc>
                <a:extLst>
                  <a:ext uri="{0D108BD9-81ED-4DB2-BD59-A6C34878D82A}">
                    <a16:rowId xmlns:a16="http://schemas.microsoft.com/office/drawing/2014/main" val="2472745226"/>
                  </a:ext>
                </a:extLst>
              </a:tr>
              <a:tr h="499512">
                <a:tc>
                  <a:txBody>
                    <a:bodyPr/>
                    <a:lstStyle/>
                    <a:p>
                      <a:r>
                        <a:rPr lang="en-US" sz="1600" b="1">
                          <a:solidFill>
                            <a:srgbClr val="053C6D"/>
                          </a:solidFill>
                          <a:latin typeface="Arial" panose="020B0604020202020204" pitchFamily="34" charset="0"/>
                          <a:cs typeface="Arial" panose="020B0604020202020204" pitchFamily="34" charset="0"/>
                        </a:rPr>
                        <a:t>Other Market Risk </a:t>
                      </a:r>
                      <a:endParaRPr lang="en-IN" sz="1600" b="1">
                        <a:solidFill>
                          <a:srgbClr val="053C6D"/>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600">
                          <a:solidFill>
                            <a:srgbClr val="002060"/>
                          </a:solidFill>
                          <a:latin typeface="Arial" panose="020B0604020202020204" pitchFamily="34" charset="0"/>
                          <a:cs typeface="Arial" panose="020B0604020202020204" pitchFamily="34" charset="0"/>
                        </a:rPr>
                        <a:t>Exposure to uncertainty due to changes in rate or market price of an invested assets. </a:t>
                      </a:r>
                      <a:endParaRPr lang="en-IN" sz="1600">
                        <a:solidFill>
                          <a:srgbClr val="00206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0095710"/>
                  </a:ext>
                </a:extLst>
              </a:tr>
              <a:tr h="499512">
                <a:tc>
                  <a:txBody>
                    <a:bodyPr/>
                    <a:lstStyle/>
                    <a:p>
                      <a:r>
                        <a:rPr lang="en-US" sz="1600" b="1">
                          <a:solidFill>
                            <a:srgbClr val="053C6D"/>
                          </a:solidFill>
                          <a:latin typeface="Arial" panose="020B0604020202020204" pitchFamily="34" charset="0"/>
                          <a:cs typeface="Arial" panose="020B0604020202020204" pitchFamily="34" charset="0"/>
                        </a:rPr>
                        <a:t>Credit Risk </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l"/>
                      <a:r>
                        <a:rPr lang="en-US" sz="1600" dirty="0">
                          <a:solidFill>
                            <a:srgbClr val="002060"/>
                          </a:solidFill>
                          <a:latin typeface="Arial" panose="020B0604020202020204" pitchFamily="34" charset="0"/>
                          <a:cs typeface="Arial" panose="020B0604020202020204" pitchFamily="34" charset="0"/>
                        </a:rPr>
                        <a:t>Risk of loss or adverse change due to non fulfilment of contractual obligations by third parties (E.g. – reinsurance, premium receivables).</a:t>
                      </a:r>
                      <a:endParaRPr lang="en-IN" sz="1600" dirty="0">
                        <a:solidFill>
                          <a:srgbClr val="002060"/>
                        </a:solidFill>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112439130"/>
                  </a:ext>
                </a:extLst>
              </a:tr>
              <a:tr h="499512">
                <a:tc>
                  <a:txBody>
                    <a:bodyPr/>
                    <a:lstStyle/>
                    <a:p>
                      <a:r>
                        <a:rPr lang="en-US" sz="1600" b="1">
                          <a:solidFill>
                            <a:srgbClr val="053C6D"/>
                          </a:solidFill>
                          <a:latin typeface="Arial" panose="020B0604020202020204" pitchFamily="34" charset="0"/>
                          <a:cs typeface="Arial" panose="020B0604020202020204" pitchFamily="34" charset="0"/>
                        </a:rPr>
                        <a:t>Liquidity Risk </a:t>
                      </a:r>
                      <a:endParaRPr lang="en-IN" sz="1600" b="1">
                        <a:solidFill>
                          <a:srgbClr val="053C6D"/>
                        </a:solidFill>
                        <a:latin typeface="Arial" panose="020B0604020202020204" pitchFamily="34" charset="0"/>
                        <a:cs typeface="Arial" panose="020B0604020202020204" pitchFamily="34" charset="0"/>
                      </a:endParaRPr>
                    </a:p>
                  </a:txBody>
                  <a:tcPr anchor="ctr">
                    <a:solidFill>
                      <a:schemeClr val="bg1"/>
                    </a:solidFill>
                  </a:tcPr>
                </a:tc>
                <a:tc>
                  <a:txBody>
                    <a:bodyPr/>
                    <a:lstStyle/>
                    <a:p>
                      <a:pPr algn="l"/>
                      <a:r>
                        <a:rPr lang="en-US" sz="1600">
                          <a:solidFill>
                            <a:srgbClr val="002060"/>
                          </a:solidFill>
                          <a:latin typeface="Arial" panose="020B0604020202020204" pitchFamily="34" charset="0"/>
                          <a:cs typeface="Arial" panose="020B0604020202020204" pitchFamily="34" charset="0"/>
                        </a:rPr>
                        <a:t>Risk of loss due to insufficient liquid assets to fulfil the cashflow requirements associated with the policyholder’s obligations. </a:t>
                      </a:r>
                      <a:endParaRPr lang="en-IN" sz="1600">
                        <a:solidFill>
                          <a:srgbClr val="002060"/>
                        </a:solidFill>
                        <a:latin typeface="Arial" panose="020B0604020202020204" pitchFamily="34" charset="0"/>
                        <a:cs typeface="Arial" panose="020B0604020202020204" pitchFamily="34" charset="0"/>
                      </a:endParaRPr>
                    </a:p>
                  </a:txBody>
                  <a:tcPr anchor="ctr">
                    <a:solidFill>
                      <a:schemeClr val="bg1"/>
                    </a:solidFill>
                  </a:tcPr>
                </a:tc>
                <a:extLst>
                  <a:ext uri="{0D108BD9-81ED-4DB2-BD59-A6C34878D82A}">
                    <a16:rowId xmlns:a16="http://schemas.microsoft.com/office/drawing/2014/main" val="1962693978"/>
                  </a:ext>
                </a:extLst>
              </a:tr>
              <a:tr h="499512">
                <a:tc>
                  <a:txBody>
                    <a:bodyPr/>
                    <a:lstStyle/>
                    <a:p>
                      <a:r>
                        <a:rPr lang="en-US" sz="1600" b="1">
                          <a:solidFill>
                            <a:srgbClr val="053C6D"/>
                          </a:solidFill>
                          <a:latin typeface="Arial" panose="020B0604020202020204" pitchFamily="34" charset="0"/>
                          <a:cs typeface="Arial" panose="020B0604020202020204" pitchFamily="34" charset="0"/>
                        </a:rPr>
                        <a:t>Operational Risk</a:t>
                      </a:r>
                      <a:endParaRPr lang="en-IN" sz="1600" b="1">
                        <a:solidFill>
                          <a:srgbClr val="053C6D"/>
                        </a:solidFill>
                        <a:latin typeface="Arial" panose="020B0604020202020204" pitchFamily="34" charset="0"/>
                        <a:cs typeface="Arial" panose="020B0604020202020204" pitchFamily="34" charset="0"/>
                      </a:endParaRPr>
                    </a:p>
                  </a:txBody>
                  <a:tcPr anchor="ctr">
                    <a:solidFill>
                      <a:schemeClr val="bg1"/>
                    </a:solidFill>
                  </a:tcPr>
                </a:tc>
                <a:tc>
                  <a:txBody>
                    <a:bodyPr/>
                    <a:lstStyle/>
                    <a:p>
                      <a:pPr marL="0" marR="0" lvl="0" indent="0" algn="l" defTabSz="914285" rtl="0" eaLnBrk="1" fontAlgn="auto" latinLnBrk="0" hangingPunct="1">
                        <a:lnSpc>
                          <a:spcPct val="100000"/>
                        </a:lnSpc>
                        <a:spcBef>
                          <a:spcPts val="0"/>
                        </a:spcBef>
                        <a:spcAft>
                          <a:spcPts val="0"/>
                        </a:spcAft>
                        <a:buClrTx/>
                        <a:buSzTx/>
                        <a:buFontTx/>
                        <a:buNone/>
                        <a:tabLst/>
                        <a:defRPr/>
                      </a:pPr>
                      <a:r>
                        <a:rPr lang="en-US" sz="1600">
                          <a:solidFill>
                            <a:srgbClr val="002060"/>
                          </a:solidFill>
                          <a:latin typeface="Arial" panose="020B0604020202020204" pitchFamily="34" charset="0"/>
                          <a:cs typeface="Arial" panose="020B0604020202020204" pitchFamily="34" charset="0"/>
                        </a:rPr>
                        <a:t>Risk of loss resulting from inadequate or failed internal processes, systems from external events.</a:t>
                      </a:r>
                      <a:endParaRPr lang="en-IN" sz="1600">
                        <a:solidFill>
                          <a:srgbClr val="002060"/>
                        </a:solidFill>
                        <a:latin typeface="Arial" panose="020B0604020202020204" pitchFamily="34" charset="0"/>
                        <a:cs typeface="Arial" panose="020B0604020202020204" pitchFamily="34" charset="0"/>
                      </a:endParaRPr>
                    </a:p>
                  </a:txBody>
                  <a:tcPr anchor="ctr">
                    <a:solidFill>
                      <a:schemeClr val="bg1"/>
                    </a:solidFill>
                  </a:tcPr>
                </a:tc>
                <a:extLst>
                  <a:ext uri="{0D108BD9-81ED-4DB2-BD59-A6C34878D82A}">
                    <a16:rowId xmlns:a16="http://schemas.microsoft.com/office/drawing/2014/main" val="921094653"/>
                  </a:ext>
                </a:extLst>
              </a:tr>
              <a:tr h="499512">
                <a:tc>
                  <a:txBody>
                    <a:bodyPr/>
                    <a:lstStyle/>
                    <a:p>
                      <a:r>
                        <a:rPr lang="en-US" sz="1600" b="1">
                          <a:solidFill>
                            <a:srgbClr val="053C6D"/>
                          </a:solidFill>
                          <a:latin typeface="Arial" panose="020B0604020202020204" pitchFamily="34" charset="0"/>
                          <a:cs typeface="Arial" panose="020B0604020202020204" pitchFamily="34" charset="0"/>
                        </a:rPr>
                        <a:t>Expense Risk </a:t>
                      </a:r>
                      <a:endParaRPr lang="en-IN" sz="1600" b="1">
                        <a:solidFill>
                          <a:srgbClr val="053C6D"/>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600" dirty="0">
                          <a:solidFill>
                            <a:srgbClr val="002060"/>
                          </a:solidFill>
                          <a:latin typeface="Arial" panose="020B0604020202020204" pitchFamily="34" charset="0"/>
                          <a:cs typeface="Arial" panose="020B0604020202020204" pitchFamily="34" charset="0"/>
                        </a:rPr>
                        <a:t>Adverse variability of expense incurred in servicing insurance or reinsurance contracts (E.g.- excess claims, reduction in new business).</a:t>
                      </a:r>
                      <a:endParaRPr lang="en-IN" sz="1600" dirty="0">
                        <a:solidFill>
                          <a:srgbClr val="00206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8986415"/>
                  </a:ext>
                </a:extLst>
              </a:tr>
            </a:tbl>
          </a:graphicData>
        </a:graphic>
      </p:graphicFrame>
      <p:sp>
        <p:nvSpPr>
          <p:cNvPr id="7" name="Rectangle 2">
            <a:extLst>
              <a:ext uri="{FF2B5EF4-FFF2-40B4-BE49-F238E27FC236}">
                <a16:creationId xmlns:a16="http://schemas.microsoft.com/office/drawing/2014/main" id="{6AA503DD-B81C-D30D-1144-29F957002950}"/>
              </a:ext>
            </a:extLst>
          </p:cNvPr>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a:solidFill>
                  <a:srgbClr val="002060"/>
                </a:solidFill>
                <a:latin typeface="Arial" panose="020B0604020202020204" pitchFamily="34" charset="0"/>
                <a:cs typeface="Arial" panose="020B0604020202020204" pitchFamily="34" charset="0"/>
              </a:rPr>
              <a:t>Risk Based Capital (RBC)</a:t>
            </a:r>
          </a:p>
          <a:p>
            <a:pPr algn="l"/>
            <a:r>
              <a:rPr lang="en-US" sz="2800">
                <a:solidFill>
                  <a:srgbClr val="002060"/>
                </a:solidFill>
                <a:latin typeface="Arial" panose="020B0604020202020204" pitchFamily="34" charset="0"/>
                <a:cs typeface="Arial" panose="020B0604020202020204" pitchFamily="34" charset="0"/>
              </a:rPr>
              <a:t>Brief Description of Risks</a:t>
            </a:r>
            <a:endParaRPr lang="en-US" altLang="en-US" sz="2800" kern="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3304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138069"/>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2343150" y="1505987"/>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None/>
              <a:tabLst/>
              <a:defRPr/>
            </a:pPr>
            <a:endParaRPr kumimoji="0" lang="en-US" altLang="en-US" sz="3200" b="0" i="0" u="none" strike="noStrike" kern="0" cap="none" spc="0" normalizeH="0" baseline="0" noProof="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graphicFrame>
        <p:nvGraphicFramePr>
          <p:cNvPr id="6" name="Table 5">
            <a:extLst>
              <a:ext uri="{FF2B5EF4-FFF2-40B4-BE49-F238E27FC236}">
                <a16:creationId xmlns:a16="http://schemas.microsoft.com/office/drawing/2014/main" id="{F9FF1555-FEA2-01FB-4F6B-AC434E267036}"/>
              </a:ext>
            </a:extLst>
          </p:cNvPr>
          <p:cNvGraphicFramePr>
            <a:graphicFrameLocks noGrp="1"/>
          </p:cNvGraphicFramePr>
          <p:nvPr>
            <p:extLst>
              <p:ext uri="{D42A27DB-BD31-4B8C-83A1-F6EECF244321}">
                <p14:modId xmlns:p14="http://schemas.microsoft.com/office/powerpoint/2010/main" val="2712811842"/>
              </p:ext>
            </p:extLst>
          </p:nvPr>
        </p:nvGraphicFramePr>
        <p:xfrm>
          <a:off x="1820159" y="1246918"/>
          <a:ext cx="10295641" cy="5059680"/>
        </p:xfrm>
        <a:graphic>
          <a:graphicData uri="http://schemas.openxmlformats.org/drawingml/2006/table">
            <a:tbl>
              <a:tblPr firstRow="1" bandRow="1">
                <a:tableStyleId>{1FECB4D8-DB02-4DC6-A0A2-4F2EBAE1DC90}</a:tableStyleId>
              </a:tblPr>
              <a:tblGrid>
                <a:gridCol w="1742191">
                  <a:extLst>
                    <a:ext uri="{9D8B030D-6E8A-4147-A177-3AD203B41FA5}">
                      <a16:colId xmlns:a16="http://schemas.microsoft.com/office/drawing/2014/main" val="389286843"/>
                    </a:ext>
                  </a:extLst>
                </a:gridCol>
                <a:gridCol w="4267200">
                  <a:extLst>
                    <a:ext uri="{9D8B030D-6E8A-4147-A177-3AD203B41FA5}">
                      <a16:colId xmlns:a16="http://schemas.microsoft.com/office/drawing/2014/main" val="1214325075"/>
                    </a:ext>
                  </a:extLst>
                </a:gridCol>
                <a:gridCol w="4286250">
                  <a:extLst>
                    <a:ext uri="{9D8B030D-6E8A-4147-A177-3AD203B41FA5}">
                      <a16:colId xmlns:a16="http://schemas.microsoft.com/office/drawing/2014/main" val="806598663"/>
                    </a:ext>
                  </a:extLst>
                </a:gridCol>
              </a:tblGrid>
              <a:tr h="334509">
                <a:tc>
                  <a:txBody>
                    <a:bodyPr/>
                    <a:lstStyle/>
                    <a:p>
                      <a:r>
                        <a:rPr lang="en-US" sz="1600" b="1">
                          <a:solidFill>
                            <a:schemeClr val="bg1"/>
                          </a:solidFill>
                          <a:latin typeface="Arial" panose="020B0604020202020204" pitchFamily="34" charset="0"/>
                          <a:cs typeface="Arial" panose="020B0604020202020204" pitchFamily="34" charset="0"/>
                        </a:rPr>
                        <a:t>Risk </a:t>
                      </a:r>
                      <a:endParaRPr lang="en-IN" sz="1600" b="1" i="1">
                        <a:solidFill>
                          <a:schemeClr val="bg1"/>
                        </a:solidFill>
                        <a:latin typeface="Arial" panose="020B0604020202020204" pitchFamily="34" charset="0"/>
                        <a:cs typeface="Arial" panose="020B0604020202020204" pitchFamily="34" charset="0"/>
                      </a:endParaRPr>
                    </a:p>
                  </a:txBody>
                  <a:tcPr anchor="ctr">
                    <a:lnL w="12700" cmpd="sng">
                      <a:noFill/>
                    </a:lnL>
                    <a:lnR>
                      <a:noFill/>
                    </a:lnR>
                    <a:lnT w="12700" cmpd="sng">
                      <a:noFill/>
                    </a:lnT>
                    <a:lnB w="12700" cmpd="sng">
                      <a:noFill/>
                    </a:lnB>
                    <a:lnTlToBr w="12700" cmpd="sng">
                      <a:noFill/>
                      <a:prstDash val="solid"/>
                    </a:lnTlToBr>
                    <a:lnBlToTr w="12700" cmpd="sng">
                      <a:noFill/>
                      <a:prstDash val="solid"/>
                    </a:lnBlToTr>
                    <a:solidFill>
                      <a:srgbClr val="053C6D"/>
                    </a:solidFill>
                  </a:tcPr>
                </a:tc>
                <a:tc>
                  <a:txBody>
                    <a:bodyPr/>
                    <a:lstStyle/>
                    <a:p>
                      <a:r>
                        <a:rPr lang="en-US" sz="1600" b="1" i="0" dirty="0">
                          <a:solidFill>
                            <a:schemeClr val="bg1"/>
                          </a:solidFill>
                          <a:latin typeface="Arial" panose="020B0604020202020204" pitchFamily="34" charset="0"/>
                          <a:cs typeface="Arial" panose="020B0604020202020204" pitchFamily="34" charset="0"/>
                        </a:rPr>
                        <a:t>Solvency II</a:t>
                      </a:r>
                      <a:endParaRPr lang="en-IN" sz="1600" b="1" i="0" dirty="0">
                        <a:solidFill>
                          <a:srgbClr val="FF0000"/>
                        </a:solidFill>
                        <a:latin typeface="Arial" panose="020B0604020202020204" pitchFamily="34" charset="0"/>
                        <a:cs typeface="Arial" panose="020B0604020202020204" pitchFamily="34" charset="0"/>
                      </a:endParaRP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053C6D"/>
                    </a:solidFill>
                  </a:tcPr>
                </a:tc>
                <a:tc>
                  <a:txBody>
                    <a:bodyPr/>
                    <a:lstStyle/>
                    <a:p>
                      <a:r>
                        <a:rPr lang="en-US" sz="1600" b="1" i="0" baseline="0" dirty="0">
                          <a:solidFill>
                            <a:schemeClr val="bg1"/>
                          </a:solidFill>
                          <a:latin typeface="Arial" panose="020B0604020202020204" pitchFamily="34" charset="0"/>
                          <a:cs typeface="Arial" panose="020B0604020202020204" pitchFamily="34" charset="0"/>
                        </a:rPr>
                        <a:t>Australia</a:t>
                      </a:r>
                      <a:endParaRPr lang="en-IN" sz="1600" b="1" i="0" dirty="0">
                        <a:solidFill>
                          <a:schemeClr val="bg1"/>
                        </a:solidFill>
                        <a:latin typeface="Arial" panose="020B0604020202020204" pitchFamily="34" charset="0"/>
                        <a:cs typeface="Arial" panose="020B0604020202020204" pitchFamily="34" charset="0"/>
                      </a:endParaRP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1993210840"/>
                  </a:ext>
                </a:extLst>
              </a:tr>
              <a:tr h="821068">
                <a:tc>
                  <a:txBody>
                    <a:bodyPr/>
                    <a:lstStyle/>
                    <a:p>
                      <a:pPr algn="l"/>
                      <a:r>
                        <a:rPr lang="en-US" sz="1600" b="1" dirty="0">
                          <a:solidFill>
                            <a:srgbClr val="053C6D"/>
                          </a:solidFill>
                          <a:latin typeface="Arial" panose="020B0604020202020204" pitchFamily="34" charset="0"/>
                          <a:cs typeface="Arial" panose="020B0604020202020204" pitchFamily="34" charset="0"/>
                        </a:rPr>
                        <a:t>Premium &amp; Reserve</a:t>
                      </a:r>
                    </a:p>
                  </a:txBody>
                  <a:tcPr anchor="ctr">
                    <a:lnL w="12700" cmpd="sng">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latin typeface="Arial" panose="020B0604020202020204" pitchFamily="34" charset="0"/>
                          <a:cs typeface="Arial" panose="020B0604020202020204" pitchFamily="34" charset="0"/>
                        </a:rPr>
                        <a:t>LOB wise</a:t>
                      </a:r>
                      <a:r>
                        <a:rPr lang="en-US" sz="1600" baseline="0" dirty="0">
                          <a:solidFill>
                            <a:srgbClr val="002060"/>
                          </a:solidFill>
                          <a:latin typeface="Arial" panose="020B0604020202020204" pitchFamily="34" charset="0"/>
                          <a:cs typeface="Arial" panose="020B0604020202020204" pitchFamily="34" charset="0"/>
                        </a:rPr>
                        <a:t> premium risk% (applied on “NEP”) and reserve risk% (applied on claims).</a:t>
                      </a:r>
                      <a:endParaRPr lang="en-IN" sz="1600" dirty="0">
                        <a:solidFill>
                          <a:srgbClr val="002060"/>
                        </a:solidFill>
                        <a:latin typeface="Arial" panose="020B0604020202020204" pitchFamily="34" charset="0"/>
                        <a:cs typeface="Arial" panose="020B0604020202020204" pitchFamily="34" charset="0"/>
                      </a:endParaRPr>
                    </a:p>
                  </a:txBody>
                  <a:tcPr anchor="ctr">
                    <a:lnL>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latin typeface="Arial" panose="020B0604020202020204" pitchFamily="34" charset="0"/>
                          <a:cs typeface="Arial" panose="020B0604020202020204" pitchFamily="34" charset="0"/>
                        </a:rPr>
                        <a:t>LOB wise</a:t>
                      </a:r>
                      <a:r>
                        <a:rPr lang="en-US" sz="1600" baseline="0" dirty="0">
                          <a:solidFill>
                            <a:srgbClr val="002060"/>
                          </a:solidFill>
                          <a:latin typeface="Arial" panose="020B0604020202020204" pitchFamily="34" charset="0"/>
                          <a:cs typeface="Arial" panose="020B0604020202020204" pitchFamily="34" charset="0"/>
                        </a:rPr>
                        <a:t> premium risk% (applied on premium liabilities &amp; “material NWP”) and reserve risk% (applied on claim liabilities).</a:t>
                      </a:r>
                      <a:endParaRPr lang="en-IN" sz="1600" dirty="0">
                        <a:solidFill>
                          <a:srgbClr val="002060"/>
                        </a:solidFill>
                        <a:latin typeface="Arial" panose="020B0604020202020204" pitchFamily="34" charset="0"/>
                        <a:cs typeface="Arial" panose="020B0604020202020204" pitchFamily="34" charset="0"/>
                      </a:endParaRPr>
                    </a:p>
                  </a:txBody>
                  <a:tcPr anchor="ctr">
                    <a:lnL>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2185347"/>
                  </a:ext>
                </a:extLst>
              </a:tr>
              <a:tr h="821068">
                <a:tc>
                  <a:txBody>
                    <a:bodyPr/>
                    <a:lstStyle/>
                    <a:p>
                      <a:pPr algn="l"/>
                      <a:r>
                        <a:rPr lang="en-US" sz="1600" b="1" dirty="0">
                          <a:solidFill>
                            <a:srgbClr val="053C6D"/>
                          </a:solidFill>
                          <a:latin typeface="Arial" panose="020B0604020202020204" pitchFamily="34" charset="0"/>
                          <a:cs typeface="Arial" panose="020B0604020202020204" pitchFamily="34" charset="0"/>
                        </a:rPr>
                        <a:t>Catastrophic / Concentration</a:t>
                      </a:r>
                      <a:endParaRPr lang="en-IN" sz="1600" b="1" dirty="0">
                        <a:solidFill>
                          <a:srgbClr val="053C6D"/>
                        </a:solidFill>
                        <a:latin typeface="Arial" panose="020B0604020202020204" pitchFamily="34" charset="0"/>
                        <a:cs typeface="Arial" panose="020B060402020202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r>
                        <a:rPr lang="en-US" sz="1600" dirty="0">
                          <a:solidFill>
                            <a:srgbClr val="002060"/>
                          </a:solidFill>
                          <a:latin typeface="Arial" panose="020B0604020202020204" pitchFamily="34" charset="0"/>
                          <a:cs typeface="Arial" panose="020B0604020202020204" pitchFamily="34" charset="0"/>
                        </a:rPr>
                        <a:t>Complex</a:t>
                      </a:r>
                      <a:r>
                        <a:rPr lang="en-US" sz="1600" baseline="0" dirty="0">
                          <a:solidFill>
                            <a:srgbClr val="002060"/>
                          </a:solidFill>
                          <a:latin typeface="Arial" panose="020B0604020202020204" pitchFamily="34" charset="0"/>
                          <a:cs typeface="Arial" panose="020B0604020202020204" pitchFamily="34" charset="0"/>
                        </a:rPr>
                        <a:t> formula based on exposure &amp; reinsurance in place; separate for various natural and potential large losses</a:t>
                      </a:r>
                      <a:endParaRPr lang="en-IN" sz="1600" dirty="0">
                        <a:solidFill>
                          <a:srgbClr val="002060"/>
                        </a:solidFill>
                        <a:latin typeface="Arial" panose="020B0604020202020204" pitchFamily="34" charset="0"/>
                        <a:cs typeface="Arial" panose="020B060402020202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rgbClr val="002060"/>
                          </a:solidFill>
                          <a:latin typeface="Arial" panose="020B0604020202020204" pitchFamily="34" charset="0"/>
                          <a:cs typeface="Arial" panose="020B0604020202020204" pitchFamily="34" charset="0"/>
                        </a:rPr>
                        <a:t>Higher of (considering</a:t>
                      </a:r>
                      <a:r>
                        <a:rPr lang="en-US" sz="1600" b="0" baseline="0" dirty="0">
                          <a:solidFill>
                            <a:srgbClr val="002060"/>
                          </a:solidFill>
                          <a:latin typeface="Arial" panose="020B0604020202020204" pitchFamily="34" charset="0"/>
                          <a:cs typeface="Arial" panose="020B0604020202020204" pitchFamily="34" charset="0"/>
                        </a:rPr>
                        <a:t> reinsurance in place):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rgbClr val="002060"/>
                          </a:solidFill>
                          <a:latin typeface="Arial" panose="020B0604020202020204" pitchFamily="34" charset="0"/>
                          <a:cs typeface="Arial" panose="020B0604020202020204" pitchFamily="34" charset="0"/>
                        </a:rPr>
                        <a:t>(a) 1-200</a:t>
                      </a:r>
                      <a:r>
                        <a:rPr lang="en-US" sz="1600" b="0" baseline="0" dirty="0">
                          <a:solidFill>
                            <a:srgbClr val="002060"/>
                          </a:solidFill>
                          <a:latin typeface="Arial" panose="020B0604020202020204" pitchFamily="34" charset="0"/>
                          <a:cs typeface="Arial" panose="020B0604020202020204" pitchFamily="34" charset="0"/>
                        </a:rPr>
                        <a:t> CAT </a:t>
                      </a:r>
                      <a:r>
                        <a:rPr lang="en-US" sz="1600" b="0" dirty="0">
                          <a:solidFill>
                            <a:srgbClr val="002060"/>
                          </a:solidFill>
                          <a:latin typeface="Arial" panose="020B0604020202020204" pitchFamily="34" charset="0"/>
                          <a:cs typeface="Arial" panose="020B0604020202020204" pitchFamily="34" charset="0"/>
                        </a:rPr>
                        <a:t>event, (b)</a:t>
                      </a:r>
                      <a:r>
                        <a:rPr lang="en-US" sz="1600" b="0" baseline="0" dirty="0">
                          <a:solidFill>
                            <a:srgbClr val="002060"/>
                          </a:solidFill>
                          <a:latin typeface="Arial" panose="020B0604020202020204" pitchFamily="34" charset="0"/>
                          <a:cs typeface="Arial" panose="020B0604020202020204" pitchFamily="34" charset="0"/>
                        </a:rPr>
                        <a:t> 3 times 1-in-10 year CAT events, (c) 1-200 event other than CAT</a:t>
                      </a:r>
                      <a:endParaRPr lang="en-IN" sz="1600" dirty="0">
                        <a:solidFill>
                          <a:srgbClr val="002060"/>
                        </a:solidFill>
                        <a:latin typeface="Arial" panose="020B0604020202020204" pitchFamily="34" charset="0"/>
                        <a:cs typeface="Arial" panose="020B060402020202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4232032858"/>
                  </a:ext>
                </a:extLst>
              </a:tr>
              <a:tr h="577789">
                <a:tc>
                  <a:txBody>
                    <a:bodyPr/>
                    <a:lstStyle/>
                    <a:p>
                      <a:pPr algn="l"/>
                      <a:r>
                        <a:rPr lang="en-US" sz="1600" b="1" dirty="0">
                          <a:solidFill>
                            <a:srgbClr val="053C6D"/>
                          </a:solidFill>
                          <a:latin typeface="Arial" panose="020B0604020202020204" pitchFamily="34" charset="0"/>
                          <a:cs typeface="Arial" panose="020B0604020202020204" pitchFamily="34" charset="0"/>
                        </a:rPr>
                        <a:t>Diversification in UW Risk</a:t>
                      </a:r>
                      <a:endParaRPr lang="en-IN" sz="1600" b="1" dirty="0">
                        <a:solidFill>
                          <a:srgbClr val="053C6D"/>
                        </a:solidFill>
                        <a:latin typeface="Arial" panose="020B0604020202020204" pitchFamily="34" charset="0"/>
                        <a:cs typeface="Arial" panose="020B0604020202020204" pitchFamily="34" charset="0"/>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arenBoth"/>
                        <a:tabLst/>
                        <a:defRPr/>
                      </a:pPr>
                      <a:r>
                        <a:rPr lang="en-US" sz="1600" kern="1200" dirty="0">
                          <a:solidFill>
                            <a:srgbClr val="002060"/>
                          </a:solidFill>
                          <a:latin typeface="Arial" panose="020B0604020202020204" pitchFamily="34" charset="0"/>
                          <a:ea typeface="+mn-ea"/>
                          <a:cs typeface="Arial" panose="020B0604020202020204" pitchFamily="34" charset="0"/>
                        </a:rPr>
                        <a:t>premium vs. reserve risk,</a:t>
                      </a:r>
                      <a:r>
                        <a:rPr lang="en-US" sz="1600" kern="1200" baseline="0" dirty="0">
                          <a:solidFill>
                            <a:srgbClr val="002060"/>
                          </a:solidFill>
                          <a:latin typeface="Arial" panose="020B0604020202020204" pitchFamily="34" charset="0"/>
                          <a:ea typeface="+mn-ea"/>
                          <a:cs typeface="Arial" panose="020B0604020202020204" pitchFamily="34" charset="0"/>
                        </a:rPr>
                        <a:t> (b) </a:t>
                      </a:r>
                      <a:r>
                        <a:rPr lang="en-US" sz="1600" kern="1200" dirty="0">
                          <a:solidFill>
                            <a:srgbClr val="002060"/>
                          </a:solidFill>
                          <a:latin typeface="Arial" panose="020B0604020202020204" pitchFamily="34" charset="0"/>
                          <a:ea typeface="+mn-ea"/>
                          <a:cs typeface="Arial" panose="020B0604020202020204" pitchFamily="34" charset="0"/>
                        </a:rPr>
                        <a:t>LOBs,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rgbClr val="002060"/>
                          </a:solidFill>
                          <a:latin typeface="Arial" panose="020B0604020202020204" pitchFamily="34" charset="0"/>
                          <a:ea typeface="+mn-ea"/>
                          <a:cs typeface="Arial" panose="020B0604020202020204" pitchFamily="34" charset="0"/>
                        </a:rPr>
                        <a:t>(c) Premiu</a:t>
                      </a:r>
                      <a:r>
                        <a:rPr lang="en-US" sz="1600" kern="1200" baseline="0" dirty="0">
                          <a:solidFill>
                            <a:srgbClr val="002060"/>
                          </a:solidFill>
                          <a:latin typeface="Arial" panose="020B0604020202020204" pitchFamily="34" charset="0"/>
                          <a:ea typeface="+mn-ea"/>
                          <a:cs typeface="Arial" panose="020B0604020202020204" pitchFamily="34" charset="0"/>
                        </a:rPr>
                        <a:t>m + reserve risk vs. </a:t>
                      </a:r>
                      <a:r>
                        <a:rPr lang="en-US" sz="1600" kern="1200" dirty="0">
                          <a:solidFill>
                            <a:srgbClr val="002060"/>
                          </a:solidFill>
                          <a:latin typeface="Arial" panose="020B0604020202020204" pitchFamily="34" charset="0"/>
                          <a:ea typeface="+mn-ea"/>
                          <a:cs typeface="Arial" panose="020B0604020202020204" pitchFamily="34" charset="0"/>
                        </a:rPr>
                        <a:t>CAT risk</a:t>
                      </a:r>
                      <a:endParaRPr lang="en-IN" sz="1600" kern="1200" dirty="0">
                        <a:solidFill>
                          <a:srgbClr val="002060"/>
                        </a:solidFill>
                        <a:latin typeface="Arial" panose="020B0604020202020204" pitchFamily="34" charset="0"/>
                        <a:ea typeface="+mn-ea"/>
                        <a:cs typeface="Arial" panose="020B0604020202020204" pitchFamily="34" charset="0"/>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rgbClr val="002060"/>
                          </a:solidFill>
                          <a:latin typeface="Arial" panose="020B0604020202020204" pitchFamily="34" charset="0"/>
                          <a:cs typeface="Arial" panose="020B0604020202020204" pitchFamily="34" charset="0"/>
                        </a:rPr>
                        <a:t>Not within UW Risk</a:t>
                      </a:r>
                      <a:r>
                        <a:rPr lang="en-US" sz="1600" b="0" baseline="0" dirty="0">
                          <a:solidFill>
                            <a:srgbClr val="002060"/>
                          </a:solidFill>
                          <a:latin typeface="Arial" panose="020B0604020202020204" pitchFamily="34" charset="0"/>
                          <a:cs typeface="Arial" panose="020B0604020202020204" pitchFamily="34" charset="0"/>
                        </a:rPr>
                        <a:t> module</a:t>
                      </a:r>
                      <a:endParaRPr lang="en-IN" sz="1600" dirty="0">
                        <a:solidFill>
                          <a:srgbClr val="002060"/>
                        </a:solidFill>
                        <a:latin typeface="Arial" panose="020B0604020202020204" pitchFamily="34" charset="0"/>
                        <a:cs typeface="Arial" panose="020B0604020202020204" pitchFamily="34" charset="0"/>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5565674"/>
                  </a:ext>
                </a:extLst>
              </a:tr>
              <a:tr h="334509">
                <a:tc>
                  <a:txBody>
                    <a:bodyPr/>
                    <a:lstStyle/>
                    <a:p>
                      <a:pPr algn="l"/>
                      <a:r>
                        <a:rPr lang="en-US" sz="1600" b="1" dirty="0">
                          <a:solidFill>
                            <a:srgbClr val="053C6D"/>
                          </a:solidFill>
                          <a:latin typeface="Arial" panose="020B0604020202020204" pitchFamily="34" charset="0"/>
                          <a:cs typeface="Arial" panose="020B0604020202020204" pitchFamily="34" charset="0"/>
                        </a:rPr>
                        <a:t>Interest Rate </a:t>
                      </a:r>
                      <a:endParaRPr lang="en-IN" sz="1600" b="1" dirty="0">
                        <a:solidFill>
                          <a:srgbClr val="053C6D"/>
                        </a:solidFill>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rgbClr val="002060"/>
                          </a:solidFill>
                          <a:latin typeface="Arial" panose="020B0604020202020204" pitchFamily="34" charset="0"/>
                          <a:ea typeface="+mn-ea"/>
                          <a:cs typeface="Arial" panose="020B0604020202020204" pitchFamily="34" charset="0"/>
                        </a:rPr>
                        <a:t>Stressing the yield curve by specified %s</a:t>
                      </a:r>
                      <a:endParaRPr lang="en-IN" sz="1600" kern="1200" dirty="0">
                        <a:solidFill>
                          <a:srgbClr val="002060"/>
                        </a:solidFill>
                        <a:latin typeface="Arial" panose="020B0604020202020204" pitchFamily="34" charset="0"/>
                        <a:ea typeface="+mn-ea"/>
                        <a:cs typeface="Arial" panose="020B0604020202020204" pitchFamily="34" charset="0"/>
                      </a:endParaRP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latin typeface="Arial" panose="020B0604020202020204" pitchFamily="34" charset="0"/>
                          <a:cs typeface="Arial" panose="020B0604020202020204" pitchFamily="34" charset="0"/>
                        </a:rPr>
                        <a:t>Stress tests on</a:t>
                      </a:r>
                      <a:r>
                        <a:rPr lang="en-US" sz="1600" baseline="0" dirty="0">
                          <a:solidFill>
                            <a:srgbClr val="002060"/>
                          </a:solidFill>
                          <a:latin typeface="Arial" panose="020B0604020202020204" pitchFamily="34" charset="0"/>
                          <a:cs typeface="Arial" panose="020B0604020202020204" pitchFamily="34" charset="0"/>
                        </a:rPr>
                        <a:t> real interest &amp; inflation rates.</a:t>
                      </a:r>
                      <a:endParaRPr lang="en-US" sz="1600" dirty="0">
                        <a:solidFill>
                          <a:srgbClr val="002060"/>
                        </a:solidFill>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238488437"/>
                  </a:ext>
                </a:extLst>
              </a:tr>
              <a:tr h="334509">
                <a:tc>
                  <a:txBody>
                    <a:bodyPr/>
                    <a:lstStyle/>
                    <a:p>
                      <a:pPr algn="l"/>
                      <a:r>
                        <a:rPr lang="en-US" sz="1600" b="1" dirty="0">
                          <a:solidFill>
                            <a:srgbClr val="053C6D"/>
                          </a:solidFill>
                          <a:latin typeface="Arial" panose="020B0604020202020204" pitchFamily="34" charset="0"/>
                          <a:cs typeface="Arial" panose="020B0604020202020204" pitchFamily="34" charset="0"/>
                        </a:rPr>
                        <a:t>Currency</a:t>
                      </a:r>
                      <a:endParaRPr lang="en-IN" sz="1600" b="1" dirty="0">
                        <a:solidFill>
                          <a:srgbClr val="053C6D"/>
                        </a:solidFill>
                        <a:latin typeface="Arial" panose="020B0604020202020204" pitchFamily="34" charset="0"/>
                        <a:cs typeface="Arial" panose="020B0604020202020204" pitchFamily="34" charset="0"/>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latin typeface="Arial" panose="020B0604020202020204" pitchFamily="34" charset="0"/>
                          <a:cs typeface="Arial" panose="020B0604020202020204" pitchFamily="34" charset="0"/>
                        </a:rPr>
                        <a:t>Risk charge</a:t>
                      </a:r>
                      <a:r>
                        <a:rPr lang="en-US" sz="1600" baseline="0" dirty="0">
                          <a:solidFill>
                            <a:srgbClr val="002060"/>
                          </a:solidFill>
                          <a:latin typeface="Arial" panose="020B0604020202020204" pitchFamily="34" charset="0"/>
                          <a:cs typeface="Arial" panose="020B0604020202020204" pitchFamily="34" charset="0"/>
                        </a:rPr>
                        <a:t> % on net currency exposures</a:t>
                      </a:r>
                      <a:endParaRPr lang="en-US" sz="1600" dirty="0">
                        <a:solidFill>
                          <a:srgbClr val="002060"/>
                        </a:solidFill>
                        <a:latin typeface="Arial" panose="020B0604020202020204" pitchFamily="34" charset="0"/>
                        <a:cs typeface="Arial" panose="020B0604020202020204" pitchFamily="34" charset="0"/>
                      </a:endParaRPr>
                    </a:p>
                  </a:txBody>
                  <a:tcPr anchor="ctr">
                    <a:solidFill>
                      <a:schemeClr val="bg1"/>
                    </a:solidFill>
                  </a:tcPr>
                </a:tc>
                <a:tc>
                  <a:txBody>
                    <a:bodyPr/>
                    <a:lstStyle/>
                    <a:p>
                      <a:pPr algn="l"/>
                      <a:r>
                        <a:rPr lang="en-US" sz="1600" dirty="0">
                          <a:solidFill>
                            <a:srgbClr val="002060"/>
                          </a:solidFill>
                          <a:latin typeface="Arial" panose="020B0604020202020204" pitchFamily="34" charset="0"/>
                          <a:cs typeface="Arial" panose="020B0604020202020204" pitchFamily="34" charset="0"/>
                        </a:rPr>
                        <a:t>Risk charge</a:t>
                      </a:r>
                      <a:r>
                        <a:rPr lang="en-US" sz="1600" baseline="0" dirty="0">
                          <a:solidFill>
                            <a:srgbClr val="002060"/>
                          </a:solidFill>
                          <a:latin typeface="Arial" panose="020B0604020202020204" pitchFamily="34" charset="0"/>
                          <a:cs typeface="Arial" panose="020B0604020202020204" pitchFamily="34" charset="0"/>
                        </a:rPr>
                        <a:t> % on exposure to other currency</a:t>
                      </a:r>
                      <a:endParaRPr lang="en-IN" sz="1600" dirty="0">
                        <a:solidFill>
                          <a:srgbClr val="002060"/>
                        </a:solidFill>
                        <a:latin typeface="Arial" panose="020B0604020202020204" pitchFamily="34" charset="0"/>
                        <a:cs typeface="Arial" panose="020B0604020202020204" pitchFamily="34" charset="0"/>
                      </a:endParaRPr>
                    </a:p>
                  </a:txBody>
                  <a:tcPr anchor="ctr">
                    <a:solidFill>
                      <a:schemeClr val="bg1"/>
                    </a:solidFill>
                  </a:tcPr>
                </a:tc>
                <a:extLst>
                  <a:ext uri="{0D108BD9-81ED-4DB2-BD59-A6C34878D82A}">
                    <a16:rowId xmlns:a16="http://schemas.microsoft.com/office/drawing/2014/main" val="2472745226"/>
                  </a:ext>
                </a:extLst>
              </a:tr>
              <a:tr h="334509">
                <a:tc>
                  <a:txBody>
                    <a:bodyPr/>
                    <a:lstStyle/>
                    <a:p>
                      <a:pPr algn="l"/>
                      <a:r>
                        <a:rPr lang="en-US" sz="1600" b="1" dirty="0">
                          <a:solidFill>
                            <a:srgbClr val="053C6D"/>
                          </a:solidFill>
                          <a:latin typeface="Arial" panose="020B0604020202020204" pitchFamily="34" charset="0"/>
                          <a:cs typeface="Arial" panose="020B0604020202020204" pitchFamily="34" charset="0"/>
                        </a:rPr>
                        <a:t>Other Market</a:t>
                      </a:r>
                      <a:endParaRPr lang="en-IN" sz="1600" b="1" dirty="0">
                        <a:solidFill>
                          <a:srgbClr val="053C6D"/>
                        </a:solidFill>
                        <a:latin typeface="Arial" panose="020B0604020202020204" pitchFamily="34" charset="0"/>
                        <a:cs typeface="Arial" panose="020B0604020202020204" pitchFamily="34" charset="0"/>
                      </a:endParaRPr>
                    </a:p>
                  </a:txBody>
                  <a:tcPr anchor="ctr">
                    <a:lnB w="12700" cap="flat" cmpd="sng" algn="ctr">
                      <a:no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latin typeface="Arial" panose="020B0604020202020204" pitchFamily="34" charset="0"/>
                          <a:cs typeface="Arial" panose="020B0604020202020204" pitchFamily="34" charset="0"/>
                        </a:rPr>
                        <a:t>Risk charge</a:t>
                      </a:r>
                      <a:r>
                        <a:rPr lang="en-US" sz="1600" baseline="0" dirty="0">
                          <a:solidFill>
                            <a:srgbClr val="002060"/>
                          </a:solidFill>
                          <a:latin typeface="Arial" panose="020B0604020202020204" pitchFamily="34" charset="0"/>
                          <a:cs typeface="Arial" panose="020B0604020202020204" pitchFamily="34" charset="0"/>
                        </a:rPr>
                        <a:t> % on MV of equities, property</a:t>
                      </a:r>
                      <a:endParaRPr lang="en-US" sz="1600" dirty="0">
                        <a:solidFill>
                          <a:srgbClr val="002060"/>
                        </a:solidFill>
                        <a:latin typeface="Arial" panose="020B0604020202020204" pitchFamily="34" charset="0"/>
                        <a:cs typeface="Arial" panose="020B0604020202020204" pitchFamily="34" charset="0"/>
                      </a:endParaRPr>
                    </a:p>
                  </a:txBody>
                  <a:tcPr anchor="ctr">
                    <a:lnB w="12700" cap="flat" cmpd="sng" algn="ctr">
                      <a:no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latin typeface="Arial" panose="020B0604020202020204" pitchFamily="34" charset="0"/>
                          <a:cs typeface="Arial" panose="020B0604020202020204" pitchFamily="34" charset="0"/>
                        </a:rPr>
                        <a:t>Stress tests on</a:t>
                      </a:r>
                      <a:r>
                        <a:rPr lang="en-US" sz="1600" baseline="0" dirty="0">
                          <a:solidFill>
                            <a:srgbClr val="002060"/>
                          </a:solidFill>
                          <a:latin typeface="Arial" panose="020B0604020202020204" pitchFamily="34" charset="0"/>
                          <a:cs typeface="Arial" panose="020B0604020202020204" pitchFamily="34" charset="0"/>
                        </a:rPr>
                        <a:t> values of </a:t>
                      </a:r>
                      <a:r>
                        <a:rPr lang="en-US" sz="1600" dirty="0">
                          <a:solidFill>
                            <a:srgbClr val="002060"/>
                          </a:solidFill>
                          <a:latin typeface="Arial" panose="020B0604020202020204" pitchFamily="34" charset="0"/>
                          <a:cs typeface="Arial" panose="020B0604020202020204" pitchFamily="34" charset="0"/>
                        </a:rPr>
                        <a:t>equity</a:t>
                      </a:r>
                      <a:r>
                        <a:rPr lang="en-US" sz="1600" baseline="0" dirty="0">
                          <a:solidFill>
                            <a:srgbClr val="002060"/>
                          </a:solidFill>
                          <a:latin typeface="Arial" panose="020B0604020202020204" pitchFamily="34" charset="0"/>
                          <a:cs typeface="Arial" panose="020B0604020202020204" pitchFamily="34" charset="0"/>
                        </a:rPr>
                        <a:t>, property etc.</a:t>
                      </a:r>
                      <a:endParaRPr lang="en-US" sz="1600" dirty="0">
                        <a:solidFill>
                          <a:srgbClr val="002060"/>
                        </a:solidFill>
                        <a:latin typeface="Arial" panose="020B0604020202020204" pitchFamily="34" charset="0"/>
                        <a:cs typeface="Arial" panose="020B0604020202020204" pitchFamily="34" charset="0"/>
                      </a:endParaRPr>
                    </a:p>
                  </a:txBody>
                  <a:tcPr anchor="ctr">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870095710"/>
                  </a:ext>
                </a:extLst>
              </a:tr>
              <a:tr h="334509">
                <a:tc>
                  <a:txBody>
                    <a:bodyPr/>
                    <a:lstStyle/>
                    <a:p>
                      <a:pPr algn="l"/>
                      <a:r>
                        <a:rPr lang="en-US" sz="1600" b="1" dirty="0">
                          <a:solidFill>
                            <a:srgbClr val="053C6D"/>
                          </a:solidFill>
                          <a:latin typeface="Arial" panose="020B0604020202020204" pitchFamily="34" charset="0"/>
                          <a:cs typeface="Arial" panose="020B0604020202020204" pitchFamily="34" charset="0"/>
                        </a:rPr>
                        <a:t>Credit  </a:t>
                      </a: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rgbClr val="002060"/>
                          </a:solidFill>
                          <a:latin typeface="Arial" panose="020B0604020202020204" pitchFamily="34" charset="0"/>
                          <a:ea typeface="+mn-ea"/>
                          <a:cs typeface="Arial" panose="020B0604020202020204" pitchFamily="34" charset="0"/>
                        </a:rPr>
                        <a:t>based on exposure &amp; default probabilities</a:t>
                      </a:r>
                      <a:endParaRPr lang="en-IN" sz="1600" kern="1200" dirty="0">
                        <a:solidFill>
                          <a:srgbClr val="002060"/>
                        </a:solidFill>
                        <a:latin typeface="Arial" panose="020B0604020202020204" pitchFamily="34" charset="0"/>
                        <a:ea typeface="+mn-ea"/>
                        <a:cs typeface="Arial" panose="020B0604020202020204" pitchFamily="34" charset="0"/>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rgbClr val="002060"/>
                          </a:solidFill>
                          <a:latin typeface="Arial" panose="020B0604020202020204" pitchFamily="34" charset="0"/>
                          <a:ea typeface="+mn-ea"/>
                          <a:cs typeface="Arial" panose="020B0604020202020204" pitchFamily="34" charset="0"/>
                        </a:rPr>
                        <a:t>based on exposure &amp; default probabilities</a:t>
                      </a:r>
                      <a:endParaRPr lang="en-IN" sz="1600" kern="1200" dirty="0">
                        <a:solidFill>
                          <a:srgbClr val="002060"/>
                        </a:solidFill>
                        <a:latin typeface="Arial" panose="020B0604020202020204" pitchFamily="34" charset="0"/>
                        <a:ea typeface="+mn-ea"/>
                        <a:cs typeface="Arial" panose="020B0604020202020204" pitchFamily="34" charset="0"/>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029996"/>
                  </a:ext>
                </a:extLst>
              </a:tr>
              <a:tr h="334509">
                <a:tc>
                  <a:txBody>
                    <a:bodyPr/>
                    <a:lstStyle/>
                    <a:p>
                      <a:pPr algn="l"/>
                      <a:r>
                        <a:rPr lang="en-US" sz="1600" b="1" dirty="0">
                          <a:solidFill>
                            <a:srgbClr val="053C6D"/>
                          </a:solidFill>
                          <a:latin typeface="Arial" panose="020B0604020202020204" pitchFamily="34" charset="0"/>
                          <a:cs typeface="Arial" panose="020B0604020202020204" pitchFamily="34" charset="0"/>
                        </a:rPr>
                        <a:t>Operational</a:t>
                      </a:r>
                      <a:endParaRPr lang="en-IN" sz="1600" b="1" dirty="0">
                        <a:solidFill>
                          <a:srgbClr val="053C6D"/>
                        </a:solidFill>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285" rtl="0" eaLnBrk="1" fontAlgn="auto" latinLnBrk="0" hangingPunct="1">
                        <a:lnSpc>
                          <a:spcPct val="100000"/>
                        </a:lnSpc>
                        <a:spcBef>
                          <a:spcPts val="0"/>
                        </a:spcBef>
                        <a:spcAft>
                          <a:spcPts val="0"/>
                        </a:spcAft>
                        <a:buClrTx/>
                        <a:buSzTx/>
                        <a:buFontTx/>
                        <a:buNone/>
                        <a:tabLst/>
                        <a:defRPr/>
                      </a:pPr>
                      <a:r>
                        <a:rPr lang="en-US" sz="1600" dirty="0">
                          <a:solidFill>
                            <a:srgbClr val="002060"/>
                          </a:solidFill>
                          <a:latin typeface="Arial" panose="020B0604020202020204" pitchFamily="34" charset="0"/>
                          <a:cs typeface="Arial" panose="020B0604020202020204" pitchFamily="34" charset="0"/>
                        </a:rPr>
                        <a:t>3% on max</a:t>
                      </a:r>
                      <a:r>
                        <a:rPr lang="en-US" sz="1600" baseline="0" dirty="0">
                          <a:solidFill>
                            <a:srgbClr val="002060"/>
                          </a:solidFill>
                          <a:latin typeface="Arial" panose="020B0604020202020204" pitchFamily="34" charset="0"/>
                          <a:cs typeface="Arial" panose="020B0604020202020204" pitchFamily="34" charset="0"/>
                        </a:rPr>
                        <a:t> of Premium/ Technical provisions</a:t>
                      </a:r>
                      <a:endParaRPr lang="en-IN" sz="1600" dirty="0">
                        <a:solidFill>
                          <a:srgbClr val="002060"/>
                        </a:solidFill>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latin typeface="Arial" panose="020B0604020202020204" pitchFamily="34" charset="0"/>
                          <a:cs typeface="Arial" panose="020B0604020202020204" pitchFamily="34" charset="0"/>
                        </a:rPr>
                        <a:t>Specified %</a:t>
                      </a:r>
                      <a:r>
                        <a:rPr lang="en-US" sz="1600" baseline="0" dirty="0">
                          <a:solidFill>
                            <a:srgbClr val="002060"/>
                          </a:solidFill>
                          <a:latin typeface="Arial" panose="020B0604020202020204" pitchFamily="34" charset="0"/>
                          <a:cs typeface="Arial" panose="020B0604020202020204" pitchFamily="34" charset="0"/>
                        </a:rPr>
                        <a:t> on premium / insurance liabilities</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8986415"/>
                  </a:ext>
                </a:extLst>
              </a:tr>
              <a:tr h="334509">
                <a:tc>
                  <a:txBody>
                    <a:bodyPr/>
                    <a:lstStyle/>
                    <a:p>
                      <a:pPr algn="l"/>
                      <a:r>
                        <a:rPr lang="en-IN" sz="1600" b="1" dirty="0">
                          <a:solidFill>
                            <a:srgbClr val="053C6D"/>
                          </a:solidFill>
                          <a:latin typeface="Arial" panose="020B0604020202020204" pitchFamily="34" charset="0"/>
                          <a:cs typeface="Arial" panose="020B0604020202020204" pitchFamily="34" charset="0"/>
                        </a:rPr>
                        <a:t>Diversification</a:t>
                      </a:r>
                      <a:r>
                        <a:rPr lang="en-IN" sz="1600" b="1" baseline="0" dirty="0">
                          <a:solidFill>
                            <a:srgbClr val="053C6D"/>
                          </a:solidFill>
                          <a:latin typeface="Arial" panose="020B0604020202020204" pitchFamily="34" charset="0"/>
                          <a:cs typeface="Arial" panose="020B0604020202020204" pitchFamily="34" charset="0"/>
                        </a:rPr>
                        <a:t> / Aggregation Benefit</a:t>
                      </a:r>
                      <a:endParaRPr lang="en-IN" sz="1600" b="1" dirty="0">
                        <a:solidFill>
                          <a:srgbClr val="053C6D"/>
                        </a:solidFill>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285" rtl="0" eaLnBrk="1" fontAlgn="auto" latinLnBrk="0" hangingPunct="1">
                        <a:lnSpc>
                          <a:spcPct val="100000"/>
                        </a:lnSpc>
                        <a:spcBef>
                          <a:spcPts val="0"/>
                        </a:spcBef>
                        <a:spcAft>
                          <a:spcPts val="0"/>
                        </a:spcAft>
                        <a:buClrTx/>
                        <a:buSzTx/>
                        <a:buFontTx/>
                        <a:buNone/>
                        <a:tabLst/>
                        <a:defRPr/>
                      </a:pPr>
                      <a:r>
                        <a:rPr lang="en-IN" sz="1600" dirty="0">
                          <a:solidFill>
                            <a:srgbClr val="002060"/>
                          </a:solidFill>
                          <a:latin typeface="Arial" panose="020B0604020202020204" pitchFamily="34" charset="0"/>
                          <a:cs typeface="Arial" panose="020B0604020202020204" pitchFamily="34" charset="0"/>
                        </a:rPr>
                        <a:t>Between</a:t>
                      </a:r>
                      <a:r>
                        <a:rPr lang="en-IN" sz="1600" baseline="0" dirty="0">
                          <a:solidFill>
                            <a:srgbClr val="002060"/>
                          </a:solidFill>
                          <a:latin typeface="Arial" panose="020B0604020202020204" pitchFamily="34" charset="0"/>
                          <a:cs typeface="Arial" panose="020B0604020202020204" pitchFamily="34" charset="0"/>
                        </a:rPr>
                        <a:t> UW Risk, Market Risk and Default Risk, based on specified correlation %s</a:t>
                      </a:r>
                      <a:endParaRPr lang="en-IN" sz="1600" dirty="0">
                        <a:solidFill>
                          <a:srgbClr val="002060"/>
                        </a:solidFill>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rgbClr val="002060"/>
                          </a:solidFill>
                          <a:latin typeface="Arial" panose="020B0604020202020204" pitchFamily="34" charset="0"/>
                          <a:cs typeface="Arial" panose="020B0604020202020204" pitchFamily="34" charset="0"/>
                        </a:rPr>
                        <a:t>Between (a) Market Risk and (b) sum of insurance risk &amp; insurance concentration risk.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rgbClr val="002060"/>
                          </a:solidFill>
                          <a:latin typeface="Arial" panose="020B0604020202020204" pitchFamily="34" charset="0"/>
                          <a:cs typeface="Arial" panose="020B0604020202020204" pitchFamily="34" charset="0"/>
                        </a:rPr>
                        <a:t>Correlation is 20% for most insurers.</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69593496"/>
                  </a:ext>
                </a:extLst>
              </a:tr>
            </a:tbl>
          </a:graphicData>
        </a:graphic>
      </p:graphicFrame>
      <p:sp>
        <p:nvSpPr>
          <p:cNvPr id="8" name="Rectangle 2">
            <a:extLst>
              <a:ext uri="{FF2B5EF4-FFF2-40B4-BE49-F238E27FC236}">
                <a16:creationId xmlns:a16="http://schemas.microsoft.com/office/drawing/2014/main" id="{C17D6242-BF1A-255E-1460-945762574FA8}"/>
              </a:ext>
            </a:extLst>
          </p:cNvPr>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dirty="0">
                <a:solidFill>
                  <a:srgbClr val="002060"/>
                </a:solidFill>
                <a:latin typeface="Arial" panose="020B0604020202020204" pitchFamily="34" charset="0"/>
                <a:cs typeface="Arial" panose="020B0604020202020204" pitchFamily="34" charset="0"/>
              </a:rPr>
              <a:t>RBC Implementation Across Different Regimes</a:t>
            </a:r>
          </a:p>
          <a:p>
            <a:pPr algn="l"/>
            <a:r>
              <a:rPr lang="en-US" sz="2800" dirty="0">
                <a:solidFill>
                  <a:srgbClr val="002060"/>
                </a:solidFill>
                <a:latin typeface="Arial" panose="020B0604020202020204" pitchFamily="34" charset="0"/>
                <a:cs typeface="Arial" panose="020B0604020202020204" pitchFamily="34" charset="0"/>
              </a:rPr>
              <a:t>Capital Risk Charges</a:t>
            </a:r>
            <a:endParaRPr lang="en-US"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8301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138069"/>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2343150" y="1505987"/>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None/>
              <a:tabLst/>
              <a:defRPr/>
            </a:pPr>
            <a:endParaRPr kumimoji="0" lang="en-US" altLang="en-US" sz="3200" b="0" i="0" u="none" strike="noStrike" kern="0" cap="none" spc="0" normalizeH="0" baseline="0" noProof="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graphicFrame>
        <p:nvGraphicFramePr>
          <p:cNvPr id="6" name="Table 5">
            <a:extLst>
              <a:ext uri="{FF2B5EF4-FFF2-40B4-BE49-F238E27FC236}">
                <a16:creationId xmlns:a16="http://schemas.microsoft.com/office/drawing/2014/main" id="{F9FF1555-FEA2-01FB-4F6B-AC434E267036}"/>
              </a:ext>
            </a:extLst>
          </p:cNvPr>
          <p:cNvGraphicFramePr>
            <a:graphicFrameLocks noGrp="1"/>
          </p:cNvGraphicFramePr>
          <p:nvPr>
            <p:extLst>
              <p:ext uri="{D42A27DB-BD31-4B8C-83A1-F6EECF244321}">
                <p14:modId xmlns:p14="http://schemas.microsoft.com/office/powerpoint/2010/main" val="1363488246"/>
              </p:ext>
            </p:extLst>
          </p:nvPr>
        </p:nvGraphicFramePr>
        <p:xfrm>
          <a:off x="1820159" y="1246918"/>
          <a:ext cx="10295641" cy="5533913"/>
        </p:xfrm>
        <a:graphic>
          <a:graphicData uri="http://schemas.openxmlformats.org/drawingml/2006/table">
            <a:tbl>
              <a:tblPr firstRow="1" bandRow="1">
                <a:tableStyleId>{1FECB4D8-DB02-4DC6-A0A2-4F2EBAE1DC90}</a:tableStyleId>
              </a:tblPr>
              <a:tblGrid>
                <a:gridCol w="1559170">
                  <a:extLst>
                    <a:ext uri="{9D8B030D-6E8A-4147-A177-3AD203B41FA5}">
                      <a16:colId xmlns:a16="http://schemas.microsoft.com/office/drawing/2014/main" val="389286843"/>
                    </a:ext>
                  </a:extLst>
                </a:gridCol>
                <a:gridCol w="4171258">
                  <a:extLst>
                    <a:ext uri="{9D8B030D-6E8A-4147-A177-3AD203B41FA5}">
                      <a16:colId xmlns:a16="http://schemas.microsoft.com/office/drawing/2014/main" val="1214325075"/>
                    </a:ext>
                  </a:extLst>
                </a:gridCol>
                <a:gridCol w="4565213">
                  <a:extLst>
                    <a:ext uri="{9D8B030D-6E8A-4147-A177-3AD203B41FA5}">
                      <a16:colId xmlns:a16="http://schemas.microsoft.com/office/drawing/2014/main" val="806598663"/>
                    </a:ext>
                  </a:extLst>
                </a:gridCol>
              </a:tblGrid>
              <a:tr h="565673">
                <a:tc>
                  <a:txBody>
                    <a:bodyPr/>
                    <a:lstStyle/>
                    <a:p>
                      <a:r>
                        <a:rPr lang="en-US" sz="1600" b="1">
                          <a:solidFill>
                            <a:schemeClr val="bg1"/>
                          </a:solidFill>
                          <a:latin typeface="Arial" panose="020B0604020202020204" pitchFamily="34" charset="0"/>
                          <a:cs typeface="Arial" panose="020B0604020202020204" pitchFamily="34" charset="0"/>
                        </a:rPr>
                        <a:t>Risk </a:t>
                      </a:r>
                      <a:endParaRPr lang="en-IN" sz="1600" b="1" i="1">
                        <a:solidFill>
                          <a:schemeClr val="bg1"/>
                        </a:solidFill>
                        <a:latin typeface="Arial" panose="020B0604020202020204" pitchFamily="34" charset="0"/>
                        <a:cs typeface="Arial" panose="020B0604020202020204" pitchFamily="34" charset="0"/>
                      </a:endParaRPr>
                    </a:p>
                  </a:txBody>
                  <a:tcPr anchor="ctr">
                    <a:lnL w="12700" cmpd="sng">
                      <a:noFill/>
                    </a:lnL>
                    <a:lnR>
                      <a:noFill/>
                    </a:lnR>
                    <a:lnT w="12700" cmpd="sng">
                      <a:noFill/>
                    </a:lnT>
                    <a:lnB w="12700" cmpd="sng">
                      <a:noFill/>
                    </a:lnB>
                    <a:lnTlToBr w="12700" cmpd="sng">
                      <a:noFill/>
                      <a:prstDash val="solid"/>
                    </a:lnTlToBr>
                    <a:lnBlToTr w="12700" cmpd="sng">
                      <a:noFill/>
                      <a:prstDash val="solid"/>
                    </a:lnBlToTr>
                    <a:solidFill>
                      <a:srgbClr val="053C6D"/>
                    </a:solidFill>
                  </a:tcPr>
                </a:tc>
                <a:tc>
                  <a:txBody>
                    <a:bodyPr/>
                    <a:lstStyle/>
                    <a:p>
                      <a:r>
                        <a:rPr lang="en-US" sz="1600" b="1" i="0" dirty="0">
                          <a:solidFill>
                            <a:schemeClr val="bg1"/>
                          </a:solidFill>
                          <a:latin typeface="Arial" panose="020B0604020202020204" pitchFamily="34" charset="0"/>
                          <a:cs typeface="Arial" panose="020B0604020202020204" pitchFamily="34" charset="0"/>
                        </a:rPr>
                        <a:t>Current EC Measurement</a:t>
                      </a:r>
                      <a:endParaRPr lang="en-IN" sz="1600" b="1" i="0" dirty="0">
                        <a:solidFill>
                          <a:srgbClr val="FF0000"/>
                        </a:solidFill>
                        <a:latin typeface="Arial" panose="020B0604020202020204" pitchFamily="34" charset="0"/>
                        <a:cs typeface="Arial" panose="020B0604020202020204" pitchFamily="34" charset="0"/>
                      </a:endParaRP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053C6D"/>
                    </a:solidFill>
                  </a:tcPr>
                </a:tc>
                <a:tc>
                  <a:txBody>
                    <a:bodyPr/>
                    <a:lstStyle/>
                    <a:p>
                      <a:r>
                        <a:rPr lang="en-US" sz="1600" b="1" i="0">
                          <a:solidFill>
                            <a:schemeClr val="bg1"/>
                          </a:solidFill>
                          <a:latin typeface="Arial" panose="020B0604020202020204" pitchFamily="34" charset="0"/>
                          <a:cs typeface="Arial" panose="020B0604020202020204" pitchFamily="34" charset="0"/>
                        </a:rPr>
                        <a:t>BCAR Measurement</a:t>
                      </a:r>
                      <a:endParaRPr lang="en-IN" sz="1600" b="1" i="0">
                        <a:solidFill>
                          <a:schemeClr val="bg1"/>
                        </a:solidFill>
                        <a:latin typeface="Arial" panose="020B0604020202020204" pitchFamily="34" charset="0"/>
                        <a:cs typeface="Arial" panose="020B0604020202020204" pitchFamily="34" charset="0"/>
                      </a:endParaRP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053C6D"/>
                    </a:solidFill>
                  </a:tcPr>
                </a:tc>
                <a:extLst>
                  <a:ext uri="{0D108BD9-81ED-4DB2-BD59-A6C34878D82A}">
                    <a16:rowId xmlns:a16="http://schemas.microsoft.com/office/drawing/2014/main" val="1993210840"/>
                  </a:ext>
                </a:extLst>
              </a:tr>
              <a:tr h="815170">
                <a:tc>
                  <a:txBody>
                    <a:bodyPr/>
                    <a:lstStyle/>
                    <a:p>
                      <a:pPr algn="l"/>
                      <a:r>
                        <a:rPr lang="en-US" sz="1600" b="1">
                          <a:solidFill>
                            <a:srgbClr val="053C6D"/>
                          </a:solidFill>
                          <a:latin typeface="Arial" panose="020B0604020202020204" pitchFamily="34" charset="0"/>
                          <a:cs typeface="Arial" panose="020B0604020202020204" pitchFamily="34" charset="0"/>
                        </a:rPr>
                        <a:t>Premium &amp; Reserve</a:t>
                      </a:r>
                    </a:p>
                  </a:txBody>
                  <a:tcPr anchor="ctr">
                    <a:lnL w="12700" cmpd="sng">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rgbClr val="002060"/>
                          </a:solidFill>
                          <a:latin typeface="Arial" panose="020B0604020202020204" pitchFamily="34" charset="0"/>
                          <a:cs typeface="Arial" panose="020B0604020202020204" pitchFamily="34" charset="0"/>
                        </a:rPr>
                        <a:t>Measures volume of premium &amp; reserves based on factors for different LOBs on discounted liabilities.</a:t>
                      </a:r>
                      <a:endParaRPr lang="en-IN" sz="1600">
                        <a:solidFill>
                          <a:srgbClr val="002060"/>
                        </a:solidFill>
                        <a:latin typeface="Arial" panose="020B0604020202020204" pitchFamily="34" charset="0"/>
                        <a:cs typeface="Arial" panose="020B0604020202020204" pitchFamily="34" charset="0"/>
                      </a:endParaRPr>
                    </a:p>
                  </a:txBody>
                  <a:tcPr anchor="ctr">
                    <a:lnL>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rgbClr val="002060"/>
                          </a:solidFill>
                          <a:latin typeface="Arial" panose="020B0604020202020204" pitchFamily="34" charset="0"/>
                          <a:cs typeface="Arial" panose="020B0604020202020204" pitchFamily="34" charset="0"/>
                        </a:rPr>
                        <a:t>Probability distributions of </a:t>
                      </a:r>
                      <a:r>
                        <a:rPr lang="en-US" sz="1600" b="0">
                          <a:solidFill>
                            <a:srgbClr val="002060"/>
                          </a:solidFill>
                          <a:latin typeface="Arial" panose="020B0604020202020204" pitchFamily="34" charset="0"/>
                          <a:cs typeface="Arial" panose="020B0604020202020204" pitchFamily="34" charset="0"/>
                        </a:rPr>
                        <a:t>potential UW profit/loss</a:t>
                      </a:r>
                      <a:r>
                        <a:rPr lang="en-US" sz="1600">
                          <a:solidFill>
                            <a:srgbClr val="002060"/>
                          </a:solidFill>
                          <a:latin typeface="Arial" panose="020B0604020202020204" pitchFamily="34" charset="0"/>
                          <a:cs typeface="Arial" panose="020B0604020202020204" pitchFamily="34" charset="0"/>
                        </a:rPr>
                        <a:t> and reserve deviations for each LOB for premium and reserve risk respectively.</a:t>
                      </a:r>
                      <a:endParaRPr lang="en-IN" sz="1600">
                        <a:solidFill>
                          <a:srgbClr val="002060"/>
                        </a:solidFill>
                        <a:latin typeface="Arial" panose="020B0604020202020204" pitchFamily="34" charset="0"/>
                        <a:cs typeface="Arial" panose="020B0604020202020204" pitchFamily="34" charset="0"/>
                      </a:endParaRPr>
                    </a:p>
                  </a:txBody>
                  <a:tcPr anchor="ctr">
                    <a:lnL>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2185347"/>
                  </a:ext>
                </a:extLst>
              </a:tr>
              <a:tr h="565673">
                <a:tc>
                  <a:txBody>
                    <a:bodyPr/>
                    <a:lstStyle/>
                    <a:p>
                      <a:pPr algn="l"/>
                      <a:r>
                        <a:rPr lang="en-US" sz="1600" b="1">
                          <a:solidFill>
                            <a:srgbClr val="053C6D"/>
                          </a:solidFill>
                          <a:latin typeface="Arial" panose="020B0604020202020204" pitchFamily="34" charset="0"/>
                          <a:cs typeface="Arial" panose="020B0604020202020204" pitchFamily="34" charset="0"/>
                        </a:rPr>
                        <a:t>Catastrophic </a:t>
                      </a:r>
                      <a:endParaRPr lang="en-IN" sz="1600" b="1">
                        <a:solidFill>
                          <a:srgbClr val="053C6D"/>
                        </a:solidFill>
                        <a:latin typeface="Arial" panose="020B0604020202020204" pitchFamily="34" charset="0"/>
                        <a:cs typeface="Arial" panose="020B0604020202020204" pitchFamily="34" charset="0"/>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600">
                          <a:solidFill>
                            <a:srgbClr val="002060"/>
                          </a:solidFill>
                          <a:latin typeface="Arial" panose="020B0604020202020204" pitchFamily="34" charset="0"/>
                          <a:cs typeface="Arial" panose="020B0604020202020204" pitchFamily="34" charset="0"/>
                        </a:rPr>
                        <a:t>Modelling 1 in 200-year event.</a:t>
                      </a:r>
                      <a:endParaRPr lang="en-IN" sz="1600">
                        <a:solidFill>
                          <a:srgbClr val="002060"/>
                        </a:solidFill>
                        <a:latin typeface="Arial" panose="020B0604020202020204" pitchFamily="34" charset="0"/>
                        <a:cs typeface="Arial" panose="020B0604020202020204" pitchFamily="34" charset="0"/>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a:solidFill>
                            <a:srgbClr val="002060"/>
                          </a:solidFill>
                          <a:latin typeface="Arial" panose="020B0604020202020204" pitchFamily="34" charset="0"/>
                          <a:cs typeface="Arial" panose="020B0604020202020204" pitchFamily="34" charset="0"/>
                        </a:rPr>
                        <a:t>Use PML for a particular return period calibrated to various confidence levels.</a:t>
                      </a:r>
                      <a:endParaRPr lang="en-IN" sz="1600">
                        <a:solidFill>
                          <a:srgbClr val="002060"/>
                        </a:solidFill>
                        <a:latin typeface="Arial" panose="020B0604020202020204" pitchFamily="34" charset="0"/>
                        <a:cs typeface="Arial" panose="020B0604020202020204" pitchFamily="34" charset="0"/>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5565674"/>
                  </a:ext>
                </a:extLst>
              </a:tr>
              <a:tr h="803851">
                <a:tc>
                  <a:txBody>
                    <a:bodyPr/>
                    <a:lstStyle/>
                    <a:p>
                      <a:pPr algn="l"/>
                      <a:r>
                        <a:rPr lang="en-US" sz="1600" b="1">
                          <a:solidFill>
                            <a:srgbClr val="053C6D"/>
                          </a:solidFill>
                          <a:latin typeface="Arial" panose="020B0604020202020204" pitchFamily="34" charset="0"/>
                          <a:cs typeface="Arial" panose="020B0604020202020204" pitchFamily="34" charset="0"/>
                        </a:rPr>
                        <a:t>Interest Rate </a:t>
                      </a:r>
                      <a:endParaRPr lang="en-IN" sz="1600" b="1">
                        <a:solidFill>
                          <a:srgbClr val="053C6D"/>
                        </a:solidFill>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rgbClr val="002060"/>
                          </a:solidFill>
                          <a:latin typeface="Arial" panose="020B0604020202020204" pitchFamily="34" charset="0"/>
                          <a:cs typeface="Arial" panose="020B0604020202020204" pitchFamily="34" charset="0"/>
                        </a:rPr>
                        <a:t>Reflects change in investments market value due to parallel upward shift in yield curve of 50 bps. </a:t>
                      </a:r>
                      <a:endParaRPr lang="en-IN" sz="1600">
                        <a:solidFill>
                          <a:srgbClr val="002060"/>
                        </a:solidFill>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600">
                          <a:solidFill>
                            <a:srgbClr val="002060"/>
                          </a:solidFill>
                          <a:latin typeface="Arial" panose="020B0604020202020204" pitchFamily="34" charset="0"/>
                          <a:cs typeface="Arial" panose="020B0604020202020204" pitchFamily="34" charset="0"/>
                        </a:rPr>
                        <a:t>Based on change in yield at targeted confidence interval.</a:t>
                      </a:r>
                      <a:endParaRPr lang="en-IN" sz="1600">
                        <a:solidFill>
                          <a:srgbClr val="002060"/>
                        </a:solidFill>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238488437"/>
                  </a:ext>
                </a:extLst>
              </a:tr>
              <a:tr h="565673">
                <a:tc>
                  <a:txBody>
                    <a:bodyPr/>
                    <a:lstStyle/>
                    <a:p>
                      <a:pPr algn="l"/>
                      <a:r>
                        <a:rPr lang="en-US" sz="1600" b="1">
                          <a:solidFill>
                            <a:srgbClr val="053C6D"/>
                          </a:solidFill>
                          <a:latin typeface="Arial" panose="020B0604020202020204" pitchFamily="34" charset="0"/>
                          <a:cs typeface="Arial" panose="020B0604020202020204" pitchFamily="34" charset="0"/>
                        </a:rPr>
                        <a:t>Currency</a:t>
                      </a:r>
                      <a:endParaRPr lang="en-IN" sz="1600" b="1">
                        <a:solidFill>
                          <a:srgbClr val="053C6D"/>
                        </a:solidFill>
                        <a:latin typeface="Arial" panose="020B0604020202020204" pitchFamily="34" charset="0"/>
                        <a:cs typeface="Arial" panose="020B0604020202020204" pitchFamily="34" charset="0"/>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rgbClr val="002060"/>
                          </a:solidFill>
                          <a:latin typeface="Arial" panose="020B0604020202020204" pitchFamily="34" charset="0"/>
                          <a:cs typeface="Arial" panose="020B0604020202020204" pitchFamily="34" charset="0"/>
                        </a:rPr>
                        <a:t>Reflects change in INR if Forex factor is increased by 10%.</a:t>
                      </a:r>
                      <a:endParaRPr lang="en-IN" sz="1600">
                        <a:solidFill>
                          <a:srgbClr val="002060"/>
                        </a:solidFill>
                        <a:latin typeface="Arial" panose="020B0604020202020204" pitchFamily="34" charset="0"/>
                        <a:cs typeface="Arial" panose="020B0604020202020204" pitchFamily="34" charset="0"/>
                      </a:endParaRPr>
                    </a:p>
                  </a:txBody>
                  <a:tcPr anchor="ctr">
                    <a:solidFill>
                      <a:schemeClr val="bg1"/>
                    </a:solidFill>
                  </a:tcPr>
                </a:tc>
                <a:tc>
                  <a:txBody>
                    <a:bodyPr/>
                    <a:lstStyle/>
                    <a:p>
                      <a:pPr algn="l"/>
                      <a:endParaRPr lang="en-IN" sz="1600">
                        <a:solidFill>
                          <a:srgbClr val="002060"/>
                        </a:solidFill>
                        <a:latin typeface="Arial" panose="020B0604020202020204" pitchFamily="34" charset="0"/>
                        <a:cs typeface="Arial" panose="020B0604020202020204" pitchFamily="34" charset="0"/>
                      </a:endParaRPr>
                    </a:p>
                  </a:txBody>
                  <a:tcPr anchor="ctr">
                    <a:solidFill>
                      <a:schemeClr val="bg1"/>
                    </a:solidFill>
                  </a:tcPr>
                </a:tc>
                <a:extLst>
                  <a:ext uri="{0D108BD9-81ED-4DB2-BD59-A6C34878D82A}">
                    <a16:rowId xmlns:a16="http://schemas.microsoft.com/office/drawing/2014/main" val="2472745226"/>
                  </a:ext>
                </a:extLst>
              </a:tr>
              <a:tr h="565673">
                <a:tc>
                  <a:txBody>
                    <a:bodyPr/>
                    <a:lstStyle/>
                    <a:p>
                      <a:pPr algn="l"/>
                      <a:r>
                        <a:rPr lang="en-US" sz="1600" b="1">
                          <a:solidFill>
                            <a:srgbClr val="053C6D"/>
                          </a:solidFill>
                          <a:latin typeface="Arial" panose="020B0604020202020204" pitchFamily="34" charset="0"/>
                          <a:cs typeface="Arial" panose="020B0604020202020204" pitchFamily="34" charset="0"/>
                        </a:rPr>
                        <a:t>Other Market</a:t>
                      </a:r>
                      <a:endParaRPr lang="en-IN" sz="1600" b="1">
                        <a:solidFill>
                          <a:srgbClr val="053C6D"/>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rgbClr val="002060"/>
                          </a:solidFill>
                          <a:latin typeface="Arial" panose="020B0604020202020204" pitchFamily="34" charset="0"/>
                          <a:cs typeface="Arial" panose="020B0604020202020204" pitchFamily="34" charset="0"/>
                        </a:rPr>
                        <a:t>Based on the equity proportion in excess of 10% &amp; total investments.</a:t>
                      </a:r>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600">
                          <a:solidFill>
                            <a:srgbClr val="002060"/>
                          </a:solidFill>
                          <a:latin typeface="Arial" panose="020B0604020202020204" pitchFamily="34" charset="0"/>
                          <a:cs typeface="Arial" panose="020B0604020202020204" pitchFamily="34" charset="0"/>
                        </a:rPr>
                        <a:t>Risk factor based on ESG simulated bond defaults / Volatility in equity index.</a:t>
                      </a:r>
                      <a:endParaRPr lang="en-IN" sz="1600">
                        <a:solidFill>
                          <a:srgbClr val="00206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0095710"/>
                  </a:ext>
                </a:extLst>
              </a:tr>
              <a:tr h="565673">
                <a:tc>
                  <a:txBody>
                    <a:bodyPr/>
                    <a:lstStyle/>
                    <a:p>
                      <a:pPr algn="l"/>
                      <a:r>
                        <a:rPr lang="en-US" sz="1600" b="1">
                          <a:solidFill>
                            <a:srgbClr val="053C6D"/>
                          </a:solidFill>
                          <a:latin typeface="Arial" panose="020B0604020202020204" pitchFamily="34" charset="0"/>
                          <a:cs typeface="Arial" panose="020B0604020202020204" pitchFamily="34" charset="0"/>
                        </a:rPr>
                        <a:t>Credit  </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rgbClr val="002060"/>
                          </a:solidFill>
                          <a:latin typeface="Arial" panose="020B0604020202020204" pitchFamily="34" charset="0"/>
                          <a:cs typeface="Arial" panose="020B0604020202020204" pitchFamily="34" charset="0"/>
                        </a:rPr>
                        <a:t>Ratings based on reinsurance recoveries amount multiplied by the rating factor.</a:t>
                      </a:r>
                      <a:endParaRPr lang="en-IN" sz="1600">
                        <a:solidFill>
                          <a:srgbClr val="002060"/>
                        </a:solidFill>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rgbClr val="002060"/>
                          </a:solidFill>
                          <a:latin typeface="Arial" panose="020B0604020202020204" pitchFamily="34" charset="0"/>
                          <a:cs typeface="Arial" panose="020B0604020202020204" pitchFamily="34" charset="0"/>
                        </a:rPr>
                        <a:t>Based on </a:t>
                      </a:r>
                      <a:r>
                        <a:rPr lang="en-US" sz="1600" b="0">
                          <a:solidFill>
                            <a:srgbClr val="002060"/>
                          </a:solidFill>
                          <a:latin typeface="Arial" panose="020B0604020202020204" pitchFamily="34" charset="0"/>
                          <a:cs typeface="Arial" panose="020B0604020202020204" pitchFamily="34" charset="0"/>
                        </a:rPr>
                        <a:t>stochastic simulations of reinsurer impairments at various confidence levels.</a:t>
                      </a:r>
                      <a:endParaRPr lang="en-IN" sz="1600">
                        <a:solidFill>
                          <a:srgbClr val="002060"/>
                        </a:solidFill>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112439130"/>
                  </a:ext>
                </a:extLst>
              </a:tr>
              <a:tr h="327495">
                <a:tc>
                  <a:txBody>
                    <a:bodyPr/>
                    <a:lstStyle/>
                    <a:p>
                      <a:pPr algn="l"/>
                      <a:r>
                        <a:rPr lang="en-US" sz="1600" b="1">
                          <a:solidFill>
                            <a:srgbClr val="053C6D"/>
                          </a:solidFill>
                          <a:latin typeface="Arial" panose="020B0604020202020204" pitchFamily="34" charset="0"/>
                          <a:cs typeface="Arial" panose="020B0604020202020204" pitchFamily="34" charset="0"/>
                        </a:rPr>
                        <a:t>Liquidity</a:t>
                      </a:r>
                      <a:endParaRPr lang="en-IN" sz="1600" b="1">
                        <a:solidFill>
                          <a:srgbClr val="053C6D"/>
                        </a:solidFill>
                        <a:latin typeface="Arial" panose="020B0604020202020204" pitchFamily="34" charset="0"/>
                        <a:cs typeface="Arial" panose="020B0604020202020204" pitchFamily="34" charset="0"/>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rgbClr val="002060"/>
                          </a:solidFill>
                          <a:latin typeface="Arial" panose="020B0604020202020204" pitchFamily="34" charset="0"/>
                          <a:cs typeface="Arial" panose="020B0604020202020204" pitchFamily="34" charset="0"/>
                        </a:rPr>
                        <a:t>No capital requirement is prescribed.</a:t>
                      </a:r>
                      <a:endParaRPr lang="en-IN" sz="1600">
                        <a:solidFill>
                          <a:srgbClr val="002060"/>
                        </a:solidFill>
                        <a:latin typeface="Arial" panose="020B0604020202020204" pitchFamily="34" charset="0"/>
                        <a:cs typeface="Arial" panose="020B0604020202020204" pitchFamily="34" charset="0"/>
                      </a:endParaRPr>
                    </a:p>
                  </a:txBody>
                  <a:tcPr anchor="ctr">
                    <a:solidFill>
                      <a:schemeClr val="bg1"/>
                    </a:solid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A nominal 1% capital charge to several off-balance sheet items.</a:t>
                      </a:r>
                      <a:endParaRPr lang="en-IN" sz="1600" dirty="0">
                        <a:solidFill>
                          <a:srgbClr val="002060"/>
                        </a:solidFill>
                        <a:latin typeface="Arial" panose="020B0604020202020204" pitchFamily="34" charset="0"/>
                        <a:cs typeface="Arial" panose="020B0604020202020204" pitchFamily="34" charset="0"/>
                      </a:endParaRPr>
                    </a:p>
                    <a:p>
                      <a:pPr algn="l"/>
                      <a:endParaRPr lang="en-IN" sz="1600" dirty="0">
                        <a:solidFill>
                          <a:srgbClr val="00206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2693978"/>
                  </a:ext>
                </a:extLst>
              </a:tr>
              <a:tr h="327495">
                <a:tc>
                  <a:txBody>
                    <a:bodyPr/>
                    <a:lstStyle/>
                    <a:p>
                      <a:pPr algn="l"/>
                      <a:r>
                        <a:rPr lang="en-US" sz="1600" b="1">
                          <a:solidFill>
                            <a:srgbClr val="053C6D"/>
                          </a:solidFill>
                          <a:latin typeface="Arial" panose="020B0604020202020204" pitchFamily="34" charset="0"/>
                          <a:cs typeface="Arial" panose="020B0604020202020204" pitchFamily="34" charset="0"/>
                        </a:rPr>
                        <a:t>Operational</a:t>
                      </a:r>
                      <a:endParaRPr lang="en-IN" sz="1600" b="1">
                        <a:solidFill>
                          <a:srgbClr val="053C6D"/>
                        </a:solidFill>
                        <a:latin typeface="Arial" panose="020B0604020202020204" pitchFamily="34" charset="0"/>
                        <a:cs typeface="Arial" panose="020B0604020202020204" pitchFamily="34" charset="0"/>
                      </a:endParaRPr>
                    </a:p>
                  </a:txBody>
                  <a:tcPr anchor="ctr">
                    <a:solidFill>
                      <a:schemeClr val="bg1"/>
                    </a:solidFill>
                  </a:tcPr>
                </a:tc>
                <a:tc>
                  <a:txBody>
                    <a:bodyPr/>
                    <a:lstStyle/>
                    <a:p>
                      <a:pPr marL="0" marR="0" lvl="0" indent="0" algn="l" defTabSz="914285" rtl="0" eaLnBrk="1" fontAlgn="auto" latinLnBrk="0" hangingPunct="1">
                        <a:lnSpc>
                          <a:spcPct val="100000"/>
                        </a:lnSpc>
                        <a:spcBef>
                          <a:spcPts val="0"/>
                        </a:spcBef>
                        <a:spcAft>
                          <a:spcPts val="0"/>
                        </a:spcAft>
                        <a:buClrTx/>
                        <a:buSzTx/>
                        <a:buFontTx/>
                        <a:buNone/>
                        <a:tabLst/>
                        <a:defRPr/>
                      </a:pPr>
                      <a:r>
                        <a:rPr lang="en-US" sz="1600">
                          <a:solidFill>
                            <a:srgbClr val="002060"/>
                          </a:solidFill>
                          <a:latin typeface="Arial" panose="020B0604020202020204" pitchFamily="34" charset="0"/>
                          <a:cs typeface="Arial" panose="020B0604020202020204" pitchFamily="34" charset="0"/>
                        </a:rPr>
                        <a:t>1% of technical provisions.</a:t>
                      </a:r>
                      <a:endParaRPr lang="en-IN" sz="1600">
                        <a:solidFill>
                          <a:srgbClr val="002060"/>
                        </a:solidFill>
                        <a:latin typeface="Arial" panose="020B0604020202020204" pitchFamily="34" charset="0"/>
                        <a:cs typeface="Arial" panose="020B0604020202020204" pitchFamily="34" charset="0"/>
                      </a:endParaRPr>
                    </a:p>
                  </a:txBody>
                  <a:tcPr anchor="ctr">
                    <a:solidFill>
                      <a:schemeClr val="bg1"/>
                    </a:solidFill>
                  </a:tcPr>
                </a:tc>
                <a:tc vMerge="1">
                  <a:txBody>
                    <a:bodyPr/>
                    <a:lstStyle/>
                    <a:p>
                      <a:pPr marL="0" marR="0" lvl="0" indent="0" algn="l" defTabSz="914285" rtl="0" eaLnBrk="1" fontAlgn="auto" latinLnBrk="0" hangingPunct="1">
                        <a:lnSpc>
                          <a:spcPct val="100000"/>
                        </a:lnSpc>
                        <a:spcBef>
                          <a:spcPts val="0"/>
                        </a:spcBef>
                        <a:spcAft>
                          <a:spcPts val="0"/>
                        </a:spcAft>
                        <a:buClrTx/>
                        <a:buSzTx/>
                        <a:buFontTx/>
                        <a:buNone/>
                        <a:tabLst/>
                        <a:defRPr/>
                      </a:pPr>
                      <a:endParaRPr lang="en-IN" sz="1600">
                        <a:solidFill>
                          <a:sysClr val="windowText" lastClr="000000"/>
                        </a:solidFill>
                        <a:latin typeface="Arial" panose="020B0604020202020204" pitchFamily="34" charset="0"/>
                        <a:cs typeface="Arial" panose="020B0604020202020204" pitchFamily="34" charset="0"/>
                      </a:endParaRPr>
                    </a:p>
                  </a:txBody>
                  <a:tcPr anchor="ctr">
                    <a:noFill/>
                  </a:tcPr>
                </a:tc>
                <a:extLst>
                  <a:ext uri="{0D108BD9-81ED-4DB2-BD59-A6C34878D82A}">
                    <a16:rowId xmlns:a16="http://schemas.microsoft.com/office/drawing/2014/main" val="921094653"/>
                  </a:ext>
                </a:extLst>
              </a:tr>
              <a:tr h="327495">
                <a:tc>
                  <a:txBody>
                    <a:bodyPr/>
                    <a:lstStyle/>
                    <a:p>
                      <a:pPr algn="l"/>
                      <a:r>
                        <a:rPr lang="en-US" sz="1600" b="1">
                          <a:solidFill>
                            <a:srgbClr val="053C6D"/>
                          </a:solidFill>
                          <a:latin typeface="Arial" panose="020B0604020202020204" pitchFamily="34" charset="0"/>
                          <a:cs typeface="Arial" panose="020B0604020202020204" pitchFamily="34" charset="0"/>
                        </a:rPr>
                        <a:t>Expense</a:t>
                      </a:r>
                      <a:endParaRPr lang="en-IN" sz="1600" b="1">
                        <a:solidFill>
                          <a:srgbClr val="053C6D"/>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latin typeface="Arial" panose="020B0604020202020204" pitchFamily="34" charset="0"/>
                          <a:cs typeface="Arial" panose="020B0604020202020204" pitchFamily="34" charset="0"/>
                        </a:rPr>
                        <a:t>0.5% of technical provisions.</a:t>
                      </a:r>
                      <a:endParaRPr lang="en-IN" sz="1600" dirty="0">
                        <a:solidFill>
                          <a:srgbClr val="00206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solidFill>
                      <a:schemeClr val="bg1"/>
                    </a:solidFill>
                  </a:tcPr>
                </a:tc>
                <a:tc vMerge="1">
                  <a:txBody>
                    <a:bodyPr/>
                    <a:lstStyle/>
                    <a:p>
                      <a:pPr algn="l"/>
                      <a:endParaRPr lang="en-IN" sz="1600">
                        <a:solidFill>
                          <a:sysClr val="windowText" lastClr="000000"/>
                        </a:solidFill>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8986415"/>
                  </a:ext>
                </a:extLst>
              </a:tr>
            </a:tbl>
          </a:graphicData>
        </a:graphic>
      </p:graphicFrame>
      <p:sp>
        <p:nvSpPr>
          <p:cNvPr id="8" name="Rectangle 2">
            <a:extLst>
              <a:ext uri="{FF2B5EF4-FFF2-40B4-BE49-F238E27FC236}">
                <a16:creationId xmlns:a16="http://schemas.microsoft.com/office/drawing/2014/main" id="{C17D6242-BF1A-255E-1460-945762574FA8}"/>
              </a:ext>
            </a:extLst>
          </p:cNvPr>
          <p:cNvSpPr txBox="1">
            <a:spLocks noChangeArrowheads="1"/>
          </p:cNvSpPr>
          <p:nvPr/>
        </p:nvSpPr>
        <p:spPr>
          <a:xfrm>
            <a:off x="1676400" y="0"/>
            <a:ext cx="10820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dirty="0">
                <a:solidFill>
                  <a:srgbClr val="002060"/>
                </a:solidFill>
                <a:latin typeface="Arial" panose="020B0604020202020204" pitchFamily="34" charset="0"/>
                <a:cs typeface="Arial" panose="020B0604020202020204" pitchFamily="34" charset="0"/>
              </a:rPr>
              <a:t>RBC Implementation Across Different Regimes</a:t>
            </a:r>
          </a:p>
          <a:p>
            <a:pPr algn="l"/>
            <a:r>
              <a:rPr lang="en-US" sz="2800" dirty="0">
                <a:solidFill>
                  <a:srgbClr val="002060"/>
                </a:solidFill>
                <a:latin typeface="Arial" panose="020B0604020202020204" pitchFamily="34" charset="0"/>
                <a:cs typeface="Arial" panose="020B0604020202020204" pitchFamily="34" charset="0"/>
              </a:rPr>
              <a:t>Current EC vs BCAR (Capital Charges calibration) </a:t>
            </a:r>
            <a:endParaRPr lang="en-US" altLang="en-US" sz="2400" b="1" kern="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5377512"/>
      </p:ext>
    </p:extLst>
  </p:cSld>
  <p:clrMapOvr>
    <a:masterClrMapping/>
  </p:clrMapOvr>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Text Slide">
  <a:themeElements>
    <a:clrScheme name="Official">
      <a:dk1>
        <a:sysClr val="windowText" lastClr="000000"/>
      </a:dk1>
      <a:lt1>
        <a:sysClr val="window" lastClr="FFFFFF"/>
      </a:lt1>
      <a:dk2>
        <a:srgbClr val="1F497D"/>
      </a:dk2>
      <a:lt2>
        <a:srgbClr val="EEECE1"/>
      </a:lt2>
      <a:accent1>
        <a:srgbClr val="E77817"/>
      </a:accent1>
      <a:accent2>
        <a:srgbClr val="97291E"/>
      </a:accent2>
      <a:accent3>
        <a:srgbClr val="053C6D"/>
      </a:accent3>
      <a:accent4>
        <a:srgbClr val="D1CFBB"/>
      </a:accent4>
      <a:accent5>
        <a:srgbClr val="FDB92A"/>
      </a:accent5>
      <a:accent6>
        <a:srgbClr val="F4858E"/>
      </a:accent6>
      <a:hlink>
        <a:srgbClr val="00C0F3"/>
      </a:hlink>
      <a:folHlink>
        <a:srgbClr val="917BB9"/>
      </a:folHlink>
    </a:clrScheme>
    <a:fontScheme name="ICICI">
      <a:majorFont>
        <a:latin typeface="Zurich BT"/>
        <a:ea typeface=""/>
        <a:cs typeface=""/>
      </a:majorFont>
      <a:minorFont>
        <a:latin typeface="Zurich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CICI Lombard Presentation Template [Read-Only]" id="{504AE836-E9CD-4DE5-A082-5172D56E1144}" vid="{139E0B8C-76AE-4D4D-A511-2025169F5A7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ysClr val="windowText" lastClr="000000"/>
    </a:dk1>
    <a:lt1>
      <a:sysClr val="window" lastClr="FFFFFF"/>
    </a:lt1>
    <a:dk2>
      <a:srgbClr val="44546A"/>
    </a:dk2>
    <a:lt2>
      <a:srgbClr val="E7E6E6"/>
    </a:lt2>
    <a:accent1>
      <a:srgbClr val="C00000"/>
    </a:accent1>
    <a:accent2>
      <a:srgbClr val="00B050"/>
    </a:accent2>
    <a:accent3>
      <a:srgbClr val="4472C4"/>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2">
    <a:dk1>
      <a:sysClr val="windowText" lastClr="000000"/>
    </a:dk1>
    <a:lt1>
      <a:sysClr val="window" lastClr="FFFFFF"/>
    </a:lt1>
    <a:dk2>
      <a:srgbClr val="44546A"/>
    </a:dk2>
    <a:lt2>
      <a:srgbClr val="E7E6E6"/>
    </a:lt2>
    <a:accent1>
      <a:srgbClr val="C00000"/>
    </a:accent1>
    <a:accent2>
      <a:srgbClr val="00B050"/>
    </a:accent2>
    <a:accent3>
      <a:srgbClr val="4472C4"/>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2093</TotalTime>
  <Words>5716</Words>
  <Application>Microsoft Office PowerPoint</Application>
  <PresentationFormat>Widescreen</PresentationFormat>
  <Paragraphs>863</Paragraphs>
  <Slides>49</Slides>
  <Notes>45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49</vt:i4>
      </vt:variant>
    </vt:vector>
  </HeadingPairs>
  <TitlesOfParts>
    <vt:vector size="60" baseType="lpstr">
      <vt:lpstr>Arial</vt:lpstr>
      <vt:lpstr>Bahamas</vt:lpstr>
      <vt:lpstr>Calibri</vt:lpstr>
      <vt:lpstr>Garamond</vt:lpstr>
      <vt:lpstr>Times New Roman</vt:lpstr>
      <vt:lpstr>Verdana</vt:lpstr>
      <vt:lpstr>Wingdings</vt:lpstr>
      <vt:lpstr>Zurich BT</vt:lpstr>
      <vt:lpstr>Zurich Lt BT</vt:lpstr>
      <vt:lpstr>LifeConvBirm02</vt:lpstr>
      <vt:lpstr>2_Text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Administrator</cp:lastModifiedBy>
  <cp:revision>41</cp:revision>
  <dcterms:created xsi:type="dcterms:W3CDTF">2011-07-20T12:11:57Z</dcterms:created>
  <dcterms:modified xsi:type="dcterms:W3CDTF">2023-03-27T09:33:13Z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098d22-2905-4174-b747-5f454367ad50_Enabled">
    <vt:lpwstr>true</vt:lpwstr>
  </property>
  <property fmtid="{D5CDD505-2E9C-101B-9397-08002B2CF9AE}" pid="3" name="MSIP_Label_39098d22-2905-4174-b747-5f454367ad50_SetDate">
    <vt:lpwstr>2023-03-22T06:44:28Z</vt:lpwstr>
  </property>
  <property fmtid="{D5CDD505-2E9C-101B-9397-08002B2CF9AE}" pid="4" name="MSIP_Label_39098d22-2905-4174-b747-5f454367ad50_Method">
    <vt:lpwstr>Privileged</vt:lpwstr>
  </property>
  <property fmtid="{D5CDD505-2E9C-101B-9397-08002B2CF9AE}" pid="5" name="MSIP_Label_39098d22-2905-4174-b747-5f454367ad50_Name">
    <vt:lpwstr>General</vt:lpwstr>
  </property>
  <property fmtid="{D5CDD505-2E9C-101B-9397-08002B2CF9AE}" pid="6" name="MSIP_Label_39098d22-2905-4174-b747-5f454367ad50_SiteId">
    <vt:lpwstr>d36615d9-b483-4175-83da-3e968b0fde20</vt:lpwstr>
  </property>
  <property fmtid="{D5CDD505-2E9C-101B-9397-08002B2CF9AE}" pid="7" name="MSIP_Label_39098d22-2905-4174-b747-5f454367ad50_ActionId">
    <vt:lpwstr>4cfc4a0c-1907-4994-bdd7-e2769a7a2818</vt:lpwstr>
  </property>
  <property fmtid="{D5CDD505-2E9C-101B-9397-08002B2CF9AE}" pid="8" name="MSIP_Label_39098d22-2905-4174-b747-5f454367ad50_ContentBits">
    <vt:lpwstr>0</vt:lpwstr>
  </property>
</Properties>
</file>